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6" r:id="rId4"/>
    <p:sldId id="259" r:id="rId5"/>
  </p:sldIdLst>
  <p:sldSz cx="10058400" cy="7772400"/>
  <p:notesSz cx="7010400" cy="9296400"/>
  <p:custDataLst>
    <p:tags r:id="rId6"/>
  </p:custDataLst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78">
          <p15:clr>
            <a:srgbClr val="A4A3A4"/>
          </p15:clr>
        </p15:guide>
        <p15:guide id="2" orient="horz">
          <p15:clr>
            <a:srgbClr val="A4A3A4"/>
          </p15:clr>
        </p15:guide>
        <p15:guide id="3" orient="horz" pos="218">
          <p15:clr>
            <a:srgbClr val="A4A3A4"/>
          </p15:clr>
        </p15:guide>
        <p15:guide id="4" pos="3168">
          <p15:clr>
            <a:srgbClr val="A4A3A4"/>
          </p15:clr>
        </p15:guide>
        <p15:guide id="5" pos="264">
          <p15:clr>
            <a:srgbClr val="A4A3A4"/>
          </p15:clr>
        </p15:guide>
        <p15:guide id="6" pos="6072">
          <p15:clr>
            <a:srgbClr val="A4A3A4"/>
          </p15:clr>
        </p15:guide>
        <p15:guide id="7" pos="2904">
          <p15:clr>
            <a:srgbClr val="A4A3A4"/>
          </p15:clr>
        </p15:guide>
        <p15:guide id="8" pos="3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  <a:srgbClr val="FF66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236" y="72"/>
      </p:cViewPr>
      <p:guideLst>
        <p:guide orient="horz" pos="4678"/>
        <p:guide orient="horz"/>
        <p:guide orient="horz" pos="218"/>
        <p:guide pos="3168"/>
        <p:guide pos="264"/>
        <p:guide pos="6072"/>
        <p:guide pos="2904"/>
        <p:guide pos="34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5029200" y="0"/>
            <a:ext cx="5029200" cy="7772400"/>
          </a:xfrm>
          <a:prstGeom prst="rect">
            <a:avLst/>
          </a:prstGeom>
        </p:spPr>
        <p:txBody>
          <a:bodyPr lIns="101882" tIns="50941" rIns="101882" bIns="50941" anchor="ctr" anchorCtr="0"/>
          <a:lstStyle/>
          <a:p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/>
          </p:nvPr>
        </p:nvSpPr>
        <p:spPr>
          <a:xfrm>
            <a:off x="6537960" y="4404360"/>
            <a:ext cx="2179320" cy="1813560"/>
          </a:xfrm>
          <a:prstGeom prst="rect">
            <a:avLst/>
          </a:prstGeom>
        </p:spPr>
        <p:txBody>
          <a:bodyPr lIns="101882" tIns="50941" rIns="101882" bIns="50941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5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7459980" y="2245360"/>
            <a:ext cx="2179320" cy="1899920"/>
          </a:xfrm>
          <a:prstGeom prst="rect">
            <a:avLst/>
          </a:prstGeom>
        </p:spPr>
        <p:txBody>
          <a:bodyPr lIns="101882" tIns="50941" rIns="101882" bIns="50941" anchor="ctr" anchorCtr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977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e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419100" y="345440"/>
            <a:ext cx="4191000" cy="326009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Along with our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community of participants,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we actively research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new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drugs and interventions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to prevent cancer by conducting and participating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new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clinical studies.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Fight. </a:t>
            </a:r>
          </a:p>
          <a:p>
            <a:pPr algn="ctr"/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Now!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" y="4134485"/>
            <a:ext cx="4191000" cy="1209040"/>
          </a:xfrm>
          <a:prstGeom prst="rect">
            <a:avLst/>
          </a:prstGeom>
          <a:noFill/>
        </p:spPr>
        <p:txBody>
          <a:bodyPr wrap="square" lIns="101882" tIns="50941" rIns="101882" bIns="50941" numCol="2" spcCol="203765" rtlCol="0">
            <a:noAutofit/>
          </a:bodyPr>
          <a:lstStyle/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Name of Clinical Site</a:t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Address 1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Address 2</a:t>
            </a:r>
            <a:b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City, State, Zip Code</a:t>
            </a: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(000) </a:t>
            </a:r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000-0000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Website: www.sample.com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Email: email@sample.com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Facebook.com/sample</a:t>
            </a: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Twitter: @sample</a:t>
            </a: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19100" y="5141595"/>
            <a:ext cx="4191000" cy="138176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</a:p>
          <a:p>
            <a:pPr algn="ctr"/>
            <a:endParaRPr lang="en-US" sz="1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[Optional - Insert driving </a:t>
            </a:r>
            <a:r>
              <a:rPr lang="en-US" sz="1300" dirty="0" smtClean="0">
                <a:latin typeface="Arial" panose="020B0604020202020204" pitchFamily="34" charset="0"/>
                <a:cs typeface="Arial" panose="020B0604020202020204" pitchFamily="34" charset="0"/>
              </a:rPr>
              <a:t>directions, local map, parking, and/or information </a:t>
            </a:r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about nearby public transportation]</a:t>
            </a:r>
          </a:p>
          <a:p>
            <a:pPr algn="ctr"/>
            <a:r>
              <a:rPr lang="en-US" sz="1300" dirty="0"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</a:t>
            </a:r>
          </a:p>
          <a:p>
            <a:pPr algn="ctr"/>
            <a:r>
              <a:rPr lang="en-US" sz="1300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5" t="1" r="4269" b="12672"/>
          <a:stretch/>
        </p:blipFill>
        <p:spPr>
          <a:xfrm>
            <a:off x="5029200" y="0"/>
            <a:ext cx="5029200" cy="4011561"/>
          </a:xfrm>
        </p:spPr>
      </p:pic>
      <p:grpSp>
        <p:nvGrpSpPr>
          <p:cNvPr id="15" name="Group 14"/>
          <p:cNvGrpSpPr/>
          <p:nvPr/>
        </p:nvGrpSpPr>
        <p:grpSpPr>
          <a:xfrm>
            <a:off x="5029200" y="2674207"/>
            <a:ext cx="5030205" cy="1898950"/>
            <a:chOff x="4572000" y="3048000"/>
            <a:chExt cx="4572914" cy="1675544"/>
          </a:xfrm>
        </p:grpSpPr>
        <p:sp>
          <p:nvSpPr>
            <p:cNvPr id="14" name="Flowchart: Manual Input 20"/>
            <p:cNvSpPr/>
            <p:nvPr/>
          </p:nvSpPr>
          <p:spPr>
            <a:xfrm>
              <a:off x="4572000" y="3200400"/>
              <a:ext cx="4572914" cy="1523144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29"/>
                <a:gd name="connsiteX1" fmla="*/ 10018 w 10018"/>
                <a:gd name="connsiteY1" fmla="*/ 0 h 10029"/>
                <a:gd name="connsiteX2" fmla="*/ 10018 w 10018"/>
                <a:gd name="connsiteY2" fmla="*/ 8389 h 10029"/>
                <a:gd name="connsiteX3" fmla="*/ 0 w 10018"/>
                <a:gd name="connsiteY3" fmla="*/ 8154 h 10029"/>
                <a:gd name="connsiteX4" fmla="*/ 20 w 10018"/>
                <a:gd name="connsiteY4" fmla="*/ 5250 h 10029"/>
                <a:gd name="connsiteX0" fmla="*/ 20 w 10018"/>
                <a:gd name="connsiteY0" fmla="*/ 5250 h 10317"/>
                <a:gd name="connsiteX1" fmla="*/ 10018 w 10018"/>
                <a:gd name="connsiteY1" fmla="*/ 0 h 10317"/>
                <a:gd name="connsiteX2" fmla="*/ 9997 w 10018"/>
                <a:gd name="connsiteY2" fmla="*/ 8896 h 10317"/>
                <a:gd name="connsiteX3" fmla="*/ 0 w 10018"/>
                <a:gd name="connsiteY3" fmla="*/ 8154 h 10317"/>
                <a:gd name="connsiteX4" fmla="*/ 20 w 10018"/>
                <a:gd name="connsiteY4" fmla="*/ 5250 h 10317"/>
                <a:gd name="connsiteX0" fmla="*/ 20 w 10018"/>
                <a:gd name="connsiteY0" fmla="*/ 5250 h 10258"/>
                <a:gd name="connsiteX1" fmla="*/ 10018 w 10018"/>
                <a:gd name="connsiteY1" fmla="*/ 0 h 10258"/>
                <a:gd name="connsiteX2" fmla="*/ 9997 w 10018"/>
                <a:gd name="connsiteY2" fmla="*/ 8896 h 10258"/>
                <a:gd name="connsiteX3" fmla="*/ 0 w 10018"/>
                <a:gd name="connsiteY3" fmla="*/ 8154 h 10258"/>
                <a:gd name="connsiteX4" fmla="*/ 20 w 10018"/>
                <a:gd name="connsiteY4" fmla="*/ 5250 h 10258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9997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18"/>
                <a:gd name="connsiteY0" fmla="*/ 5250 h 10147"/>
                <a:gd name="connsiteX1" fmla="*/ 10018 w 10018"/>
                <a:gd name="connsiteY1" fmla="*/ 0 h 10147"/>
                <a:gd name="connsiteX2" fmla="*/ 10011 w 10018"/>
                <a:gd name="connsiteY2" fmla="*/ 8896 h 10147"/>
                <a:gd name="connsiteX3" fmla="*/ 0 w 10018"/>
                <a:gd name="connsiteY3" fmla="*/ 7837 h 10147"/>
                <a:gd name="connsiteX4" fmla="*/ 20 w 10018"/>
                <a:gd name="connsiteY4" fmla="*/ 5250 h 10147"/>
                <a:gd name="connsiteX0" fmla="*/ 20 w 10020"/>
                <a:gd name="connsiteY0" fmla="*/ 5250 h 10147"/>
                <a:gd name="connsiteX1" fmla="*/ 10018 w 10020"/>
                <a:gd name="connsiteY1" fmla="*/ 0 h 10147"/>
                <a:gd name="connsiteX2" fmla="*/ 10011 w 10020"/>
                <a:gd name="connsiteY2" fmla="*/ 8896 h 10147"/>
                <a:gd name="connsiteX3" fmla="*/ 0 w 10020"/>
                <a:gd name="connsiteY3" fmla="*/ 7837 h 10147"/>
                <a:gd name="connsiteX4" fmla="*/ 20 w 10020"/>
                <a:gd name="connsiteY4" fmla="*/ 5250 h 10147"/>
                <a:gd name="connsiteX0" fmla="*/ 2 w 10002"/>
                <a:gd name="connsiteY0" fmla="*/ 5250 h 10151"/>
                <a:gd name="connsiteX1" fmla="*/ 10000 w 10002"/>
                <a:gd name="connsiteY1" fmla="*/ 0 h 10151"/>
                <a:gd name="connsiteX2" fmla="*/ 9993 w 10002"/>
                <a:gd name="connsiteY2" fmla="*/ 8896 h 10151"/>
                <a:gd name="connsiteX3" fmla="*/ 10 w 10002"/>
                <a:gd name="connsiteY3" fmla="*/ 7851 h 10151"/>
                <a:gd name="connsiteX4" fmla="*/ 2 w 10002"/>
                <a:gd name="connsiteY4" fmla="*/ 5250 h 10151"/>
                <a:gd name="connsiteX0" fmla="*/ 6 w 10006"/>
                <a:gd name="connsiteY0" fmla="*/ 5250 h 10151"/>
                <a:gd name="connsiteX1" fmla="*/ 10004 w 10006"/>
                <a:gd name="connsiteY1" fmla="*/ 0 h 10151"/>
                <a:gd name="connsiteX2" fmla="*/ 9997 w 10006"/>
                <a:gd name="connsiteY2" fmla="*/ 8896 h 10151"/>
                <a:gd name="connsiteX3" fmla="*/ 0 w 10006"/>
                <a:gd name="connsiteY3" fmla="*/ 7851 h 10151"/>
                <a:gd name="connsiteX4" fmla="*/ 6 w 10006"/>
                <a:gd name="connsiteY4" fmla="*/ 5250 h 10151"/>
                <a:gd name="connsiteX0" fmla="*/ 6 w 10006"/>
                <a:gd name="connsiteY0" fmla="*/ 5250 h 10142"/>
                <a:gd name="connsiteX1" fmla="*/ 10004 w 10006"/>
                <a:gd name="connsiteY1" fmla="*/ 0 h 10142"/>
                <a:gd name="connsiteX2" fmla="*/ 9997 w 10006"/>
                <a:gd name="connsiteY2" fmla="*/ 8896 h 10142"/>
                <a:gd name="connsiteX3" fmla="*/ 0 w 10006"/>
                <a:gd name="connsiteY3" fmla="*/ 7823 h 10142"/>
                <a:gd name="connsiteX4" fmla="*/ 6 w 10006"/>
                <a:gd name="connsiteY4" fmla="*/ 5250 h 10142"/>
                <a:gd name="connsiteX0" fmla="*/ 2 w 10002"/>
                <a:gd name="connsiteY0" fmla="*/ 5250 h 10138"/>
                <a:gd name="connsiteX1" fmla="*/ 10000 w 10002"/>
                <a:gd name="connsiteY1" fmla="*/ 0 h 10138"/>
                <a:gd name="connsiteX2" fmla="*/ 9993 w 10002"/>
                <a:gd name="connsiteY2" fmla="*/ 8896 h 10138"/>
                <a:gd name="connsiteX3" fmla="*/ 1 w 10002"/>
                <a:gd name="connsiteY3" fmla="*/ 7809 h 10138"/>
                <a:gd name="connsiteX4" fmla="*/ 2 w 10002"/>
                <a:gd name="connsiteY4" fmla="*/ 5250 h 10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2" h="10138">
                  <a:moveTo>
                    <a:pt x="2" y="5250"/>
                  </a:moveTo>
                  <a:cubicBezTo>
                    <a:pt x="6797" y="6956"/>
                    <a:pt x="8199" y="3490"/>
                    <a:pt x="10000" y="0"/>
                  </a:cubicBezTo>
                  <a:cubicBezTo>
                    <a:pt x="9993" y="2965"/>
                    <a:pt x="10014" y="8847"/>
                    <a:pt x="9993" y="8896"/>
                  </a:cubicBezTo>
                  <a:cubicBezTo>
                    <a:pt x="7741" y="11178"/>
                    <a:pt x="2697" y="10019"/>
                    <a:pt x="1" y="7809"/>
                  </a:cubicBezTo>
                  <a:cubicBezTo>
                    <a:pt x="7" y="7852"/>
                    <a:pt x="-4" y="6569"/>
                    <a:pt x="2" y="52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  <a:effec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Flowchart: Manual Input 20"/>
            <p:cNvSpPr/>
            <p:nvPr/>
          </p:nvSpPr>
          <p:spPr>
            <a:xfrm>
              <a:off x="4572015" y="3048000"/>
              <a:ext cx="4571986" cy="1453712"/>
            </a:xfrm>
            <a:custGeom>
              <a:avLst/>
              <a:gdLst>
                <a:gd name="connsiteX0" fmla="*/ 0 w 10000"/>
                <a:gd name="connsiteY0" fmla="*/ 20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20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0 w 10000"/>
                <a:gd name="connsiteY0" fmla="*/ 4500 h 10000"/>
                <a:gd name="connsiteX1" fmla="*/ 10000 w 10000"/>
                <a:gd name="connsiteY1" fmla="*/ 0 h 10000"/>
                <a:gd name="connsiteX2" fmla="*/ 10000 w 10000"/>
                <a:gd name="connsiteY2" fmla="*/ 10000 h 10000"/>
                <a:gd name="connsiteX3" fmla="*/ 0 w 10000"/>
                <a:gd name="connsiteY3" fmla="*/ 10000 h 10000"/>
                <a:gd name="connsiteX4" fmla="*/ 0 w 10000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10000"/>
                <a:gd name="connsiteX1" fmla="*/ 10019 w 10019"/>
                <a:gd name="connsiteY1" fmla="*/ 0 h 10000"/>
                <a:gd name="connsiteX2" fmla="*/ 10019 w 10019"/>
                <a:gd name="connsiteY2" fmla="*/ 10000 h 10000"/>
                <a:gd name="connsiteX3" fmla="*/ 0 w 10019"/>
                <a:gd name="connsiteY3" fmla="*/ 7893 h 10000"/>
                <a:gd name="connsiteX4" fmla="*/ 19 w 10019"/>
                <a:gd name="connsiteY4" fmla="*/ 4500 h 10000"/>
                <a:gd name="connsiteX0" fmla="*/ 19 w 10019"/>
                <a:gd name="connsiteY0" fmla="*/ 4500 h 8399"/>
                <a:gd name="connsiteX1" fmla="*/ 10019 w 10019"/>
                <a:gd name="connsiteY1" fmla="*/ 0 h 8399"/>
                <a:gd name="connsiteX2" fmla="*/ 10019 w 10019"/>
                <a:gd name="connsiteY2" fmla="*/ 5736 h 8399"/>
                <a:gd name="connsiteX3" fmla="*/ 0 w 10019"/>
                <a:gd name="connsiteY3" fmla="*/ 7893 h 8399"/>
                <a:gd name="connsiteX4" fmla="*/ 19 w 10019"/>
                <a:gd name="connsiteY4" fmla="*/ 4500 h 8399"/>
                <a:gd name="connsiteX0" fmla="*/ 19 w 10000"/>
                <a:gd name="connsiteY0" fmla="*/ 5358 h 10577"/>
                <a:gd name="connsiteX1" fmla="*/ 10000 w 10000"/>
                <a:gd name="connsiteY1" fmla="*/ 0 h 10577"/>
                <a:gd name="connsiteX2" fmla="*/ 10000 w 10000"/>
                <a:gd name="connsiteY2" fmla="*/ 6829 h 10577"/>
                <a:gd name="connsiteX3" fmla="*/ 0 w 10000"/>
                <a:gd name="connsiteY3" fmla="*/ 9398 h 10577"/>
                <a:gd name="connsiteX4" fmla="*/ 19 w 10000"/>
                <a:gd name="connsiteY4" fmla="*/ 5358 h 10577"/>
                <a:gd name="connsiteX0" fmla="*/ 1 w 9982"/>
                <a:gd name="connsiteY0" fmla="*/ 5358 h 9763"/>
                <a:gd name="connsiteX1" fmla="*/ 9982 w 9982"/>
                <a:gd name="connsiteY1" fmla="*/ 0 h 9763"/>
                <a:gd name="connsiteX2" fmla="*/ 9982 w 9982"/>
                <a:gd name="connsiteY2" fmla="*/ 6829 h 9763"/>
                <a:gd name="connsiteX3" fmla="*/ 40 w 9982"/>
                <a:gd name="connsiteY3" fmla="*/ 8203 h 9763"/>
                <a:gd name="connsiteX4" fmla="*/ 1 w 9982"/>
                <a:gd name="connsiteY4" fmla="*/ 5358 h 9763"/>
                <a:gd name="connsiteX0" fmla="*/ 1 w 10000"/>
                <a:gd name="connsiteY0" fmla="*/ 5488 h 9926"/>
                <a:gd name="connsiteX1" fmla="*/ 10000 w 10000"/>
                <a:gd name="connsiteY1" fmla="*/ 0 h 9926"/>
                <a:gd name="connsiteX2" fmla="*/ 10000 w 10000"/>
                <a:gd name="connsiteY2" fmla="*/ 6995 h 9926"/>
                <a:gd name="connsiteX3" fmla="*/ 2 w 10000"/>
                <a:gd name="connsiteY3" fmla="*/ 8280 h 9926"/>
                <a:gd name="connsiteX4" fmla="*/ 1 w 10000"/>
                <a:gd name="connsiteY4" fmla="*/ 5488 h 9926"/>
                <a:gd name="connsiteX0" fmla="*/ 1 w 10000"/>
                <a:gd name="connsiteY0" fmla="*/ 5529 h 9999"/>
                <a:gd name="connsiteX1" fmla="*/ 10000 w 10000"/>
                <a:gd name="connsiteY1" fmla="*/ 0 h 9999"/>
                <a:gd name="connsiteX2" fmla="*/ 10000 w 10000"/>
                <a:gd name="connsiteY2" fmla="*/ 7047 h 9999"/>
                <a:gd name="connsiteX3" fmla="*/ 2 w 10000"/>
                <a:gd name="connsiteY3" fmla="*/ 8342 h 9999"/>
                <a:gd name="connsiteX4" fmla="*/ 1 w 10000"/>
                <a:gd name="connsiteY4" fmla="*/ 5529 h 9999"/>
                <a:gd name="connsiteX0" fmla="*/ 1 w 10000"/>
                <a:gd name="connsiteY0" fmla="*/ 7318 h 11788"/>
                <a:gd name="connsiteX1" fmla="*/ 10000 w 10000"/>
                <a:gd name="connsiteY1" fmla="*/ 0 h 11788"/>
                <a:gd name="connsiteX2" fmla="*/ 10000 w 10000"/>
                <a:gd name="connsiteY2" fmla="*/ 8836 h 11788"/>
                <a:gd name="connsiteX3" fmla="*/ 2 w 10000"/>
                <a:gd name="connsiteY3" fmla="*/ 10131 h 11788"/>
                <a:gd name="connsiteX4" fmla="*/ 1 w 10000"/>
                <a:gd name="connsiteY4" fmla="*/ 7318 h 11788"/>
                <a:gd name="connsiteX0" fmla="*/ 1 w 10000"/>
                <a:gd name="connsiteY0" fmla="*/ 7318 h 11465"/>
                <a:gd name="connsiteX1" fmla="*/ 10000 w 10000"/>
                <a:gd name="connsiteY1" fmla="*/ 0 h 11465"/>
                <a:gd name="connsiteX2" fmla="*/ 10000 w 10000"/>
                <a:gd name="connsiteY2" fmla="*/ 8836 h 11465"/>
                <a:gd name="connsiteX3" fmla="*/ 2 w 10000"/>
                <a:gd name="connsiteY3" fmla="*/ 10131 h 11465"/>
                <a:gd name="connsiteX4" fmla="*/ 1 w 10000"/>
                <a:gd name="connsiteY4" fmla="*/ 7318 h 11465"/>
                <a:gd name="connsiteX0" fmla="*/ 37 w 9998"/>
                <a:gd name="connsiteY0" fmla="*/ 5530 h 11465"/>
                <a:gd name="connsiteX1" fmla="*/ 9998 w 9998"/>
                <a:gd name="connsiteY1" fmla="*/ 0 h 11465"/>
                <a:gd name="connsiteX2" fmla="*/ 9998 w 9998"/>
                <a:gd name="connsiteY2" fmla="*/ 8836 h 11465"/>
                <a:gd name="connsiteX3" fmla="*/ 0 w 9998"/>
                <a:gd name="connsiteY3" fmla="*/ 10131 h 11465"/>
                <a:gd name="connsiteX4" fmla="*/ 37 w 9998"/>
                <a:gd name="connsiteY4" fmla="*/ 5530 h 11465"/>
                <a:gd name="connsiteX0" fmla="*/ 37 w 10000"/>
                <a:gd name="connsiteY0" fmla="*/ 4823 h 10000"/>
                <a:gd name="connsiteX1" fmla="*/ 10000 w 10000"/>
                <a:gd name="connsiteY1" fmla="*/ 0 h 10000"/>
                <a:gd name="connsiteX2" fmla="*/ 10000 w 10000"/>
                <a:gd name="connsiteY2" fmla="*/ 7707 h 10000"/>
                <a:gd name="connsiteX3" fmla="*/ 0 w 10000"/>
                <a:gd name="connsiteY3" fmla="*/ 8836 h 10000"/>
                <a:gd name="connsiteX4" fmla="*/ 37 w 10000"/>
                <a:gd name="connsiteY4" fmla="*/ 4823 h 10000"/>
                <a:gd name="connsiteX0" fmla="*/ 2 w 9965"/>
                <a:gd name="connsiteY0" fmla="*/ 4823 h 9215"/>
                <a:gd name="connsiteX1" fmla="*/ 9965 w 9965"/>
                <a:gd name="connsiteY1" fmla="*/ 0 h 9215"/>
                <a:gd name="connsiteX2" fmla="*/ 9965 w 9965"/>
                <a:gd name="connsiteY2" fmla="*/ 7707 h 9215"/>
                <a:gd name="connsiteX3" fmla="*/ 3 w 9965"/>
                <a:gd name="connsiteY3" fmla="*/ 7492 h 9215"/>
                <a:gd name="connsiteX4" fmla="*/ 2 w 9965"/>
                <a:gd name="connsiteY4" fmla="*/ 4823 h 9215"/>
                <a:gd name="connsiteX0" fmla="*/ 2 w 10000"/>
                <a:gd name="connsiteY0" fmla="*/ 5234 h 9970"/>
                <a:gd name="connsiteX1" fmla="*/ 10000 w 10000"/>
                <a:gd name="connsiteY1" fmla="*/ 0 h 9970"/>
                <a:gd name="connsiteX2" fmla="*/ 10000 w 10000"/>
                <a:gd name="connsiteY2" fmla="*/ 8364 h 9970"/>
                <a:gd name="connsiteX3" fmla="*/ 3 w 10000"/>
                <a:gd name="connsiteY3" fmla="*/ 8067 h 9970"/>
                <a:gd name="connsiteX4" fmla="*/ 2 w 10000"/>
                <a:gd name="connsiteY4" fmla="*/ 5234 h 997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 w 10000"/>
                <a:gd name="connsiteY0" fmla="*/ 5250 h 10000"/>
                <a:gd name="connsiteX1" fmla="*/ 10000 w 10000"/>
                <a:gd name="connsiteY1" fmla="*/ 0 h 10000"/>
                <a:gd name="connsiteX2" fmla="*/ 10000 w 10000"/>
                <a:gd name="connsiteY2" fmla="*/ 8389 h 10000"/>
                <a:gd name="connsiteX3" fmla="*/ 3 w 10000"/>
                <a:gd name="connsiteY3" fmla="*/ 8091 h 10000"/>
                <a:gd name="connsiteX4" fmla="*/ 2 w 10000"/>
                <a:gd name="connsiteY4" fmla="*/ 5250 h 10000"/>
                <a:gd name="connsiteX0" fmla="*/ 20 w 10018"/>
                <a:gd name="connsiteY0" fmla="*/ 5250 h 10434"/>
                <a:gd name="connsiteX1" fmla="*/ 10018 w 10018"/>
                <a:gd name="connsiteY1" fmla="*/ 0 h 10434"/>
                <a:gd name="connsiteX2" fmla="*/ 10018 w 10018"/>
                <a:gd name="connsiteY2" fmla="*/ 8389 h 10434"/>
                <a:gd name="connsiteX3" fmla="*/ 0 w 10018"/>
                <a:gd name="connsiteY3" fmla="*/ 8915 h 10434"/>
                <a:gd name="connsiteX4" fmla="*/ 20 w 10018"/>
                <a:gd name="connsiteY4" fmla="*/ 5250 h 10434"/>
                <a:gd name="connsiteX0" fmla="*/ 20 w 10018"/>
                <a:gd name="connsiteY0" fmla="*/ 5250 h 10091"/>
                <a:gd name="connsiteX1" fmla="*/ 10018 w 10018"/>
                <a:gd name="connsiteY1" fmla="*/ 0 h 10091"/>
                <a:gd name="connsiteX2" fmla="*/ 10018 w 10018"/>
                <a:gd name="connsiteY2" fmla="*/ 7375 h 10091"/>
                <a:gd name="connsiteX3" fmla="*/ 0 w 10018"/>
                <a:gd name="connsiteY3" fmla="*/ 8915 h 10091"/>
                <a:gd name="connsiteX4" fmla="*/ 20 w 10018"/>
                <a:gd name="connsiteY4" fmla="*/ 5250 h 10091"/>
                <a:gd name="connsiteX0" fmla="*/ 20 w 10018"/>
                <a:gd name="connsiteY0" fmla="*/ 5250 h 10061"/>
                <a:gd name="connsiteX1" fmla="*/ 10018 w 10018"/>
                <a:gd name="connsiteY1" fmla="*/ 0 h 10061"/>
                <a:gd name="connsiteX2" fmla="*/ 10018 w 10018"/>
                <a:gd name="connsiteY2" fmla="*/ 7375 h 10061"/>
                <a:gd name="connsiteX3" fmla="*/ 0 w 10018"/>
                <a:gd name="connsiteY3" fmla="*/ 8915 h 10061"/>
                <a:gd name="connsiteX4" fmla="*/ 20 w 10018"/>
                <a:gd name="connsiteY4" fmla="*/ 5250 h 10061"/>
                <a:gd name="connsiteX0" fmla="*/ 20 w 10018"/>
                <a:gd name="connsiteY0" fmla="*/ 5250 h 9704"/>
                <a:gd name="connsiteX1" fmla="*/ 10018 w 10018"/>
                <a:gd name="connsiteY1" fmla="*/ 0 h 9704"/>
                <a:gd name="connsiteX2" fmla="*/ 10018 w 10018"/>
                <a:gd name="connsiteY2" fmla="*/ 7375 h 9704"/>
                <a:gd name="connsiteX3" fmla="*/ 0 w 10018"/>
                <a:gd name="connsiteY3" fmla="*/ 8408 h 9704"/>
                <a:gd name="connsiteX4" fmla="*/ 20 w 10018"/>
                <a:gd name="connsiteY4" fmla="*/ 5250 h 9704"/>
                <a:gd name="connsiteX0" fmla="*/ 2 w 9982"/>
                <a:gd name="connsiteY0" fmla="*/ 5410 h 9971"/>
                <a:gd name="connsiteX1" fmla="*/ 9982 w 9982"/>
                <a:gd name="connsiteY1" fmla="*/ 0 h 9971"/>
                <a:gd name="connsiteX2" fmla="*/ 9982 w 9982"/>
                <a:gd name="connsiteY2" fmla="*/ 7600 h 9971"/>
                <a:gd name="connsiteX3" fmla="*/ 1 w 9982"/>
                <a:gd name="connsiteY3" fmla="*/ 8621 h 9971"/>
                <a:gd name="connsiteX4" fmla="*/ 2 w 9982"/>
                <a:gd name="connsiteY4" fmla="*/ 5410 h 9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82" h="9971">
                  <a:moveTo>
                    <a:pt x="2" y="5410"/>
                  </a:moveTo>
                  <a:cubicBezTo>
                    <a:pt x="6785" y="7168"/>
                    <a:pt x="8184" y="3596"/>
                    <a:pt x="9982" y="0"/>
                  </a:cubicBezTo>
                  <a:lnTo>
                    <a:pt x="9982" y="7600"/>
                  </a:lnTo>
                  <a:cubicBezTo>
                    <a:pt x="8546" y="9821"/>
                    <a:pt x="4522" y="11095"/>
                    <a:pt x="1" y="8621"/>
                  </a:cubicBezTo>
                  <a:cubicBezTo>
                    <a:pt x="7" y="8666"/>
                    <a:pt x="-4" y="6769"/>
                    <a:pt x="2" y="5410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217795" y="3656552"/>
            <a:ext cx="4683443" cy="959555"/>
          </a:xfrm>
          <a:prstGeom prst="rect">
            <a:avLst/>
          </a:prstGeom>
          <a:noFill/>
        </p:spPr>
        <p:txBody>
          <a:bodyPr wrap="square" lIns="0" tIns="50941" rIns="0" bIns="50941" rtlCol="0">
            <a:noAutofit/>
          </a:bodyPr>
          <a:lstStyle/>
          <a:p>
            <a:pPr algn="ctr"/>
            <a:endParaRPr lang="en-US" sz="2500" b="1" dirty="0"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5115" y="2629949"/>
            <a:ext cx="2273240" cy="104366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448300" y="4710187"/>
            <a:ext cx="4191000" cy="104168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At</a:t>
            </a:r>
            <a:b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[Name Of Clinical Site]</a:t>
            </a:r>
          </a:p>
        </p:txBody>
      </p:sp>
      <p:pic>
        <p:nvPicPr>
          <p:cNvPr id="1027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994" y="4574381"/>
            <a:ext cx="167640" cy="1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516" y="4752500"/>
            <a:ext cx="188596" cy="1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51735" y="4156075"/>
            <a:ext cx="5715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355" y="6127957"/>
            <a:ext cx="2848322" cy="130768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19100" y="7145276"/>
            <a:ext cx="4191000" cy="50651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study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is funded by  the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National Cancer Institute,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National Institutes of Health, U.S. Department of Health and Human Services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53848" y="2326923"/>
            <a:ext cx="2412648" cy="954107"/>
          </a:xfrm>
          <a:prstGeom prst="rect">
            <a:avLst/>
          </a:prstGeom>
          <a:noFill/>
          <a:effectLst>
            <a:glow rad="609600">
              <a:schemeClr val="bg1">
                <a:alpha val="21000"/>
              </a:schemeClr>
            </a:glow>
            <a:softEdge rad="2667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[Insert Tagline]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767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1" y="0"/>
            <a:ext cx="5029199" cy="7772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03765" tIns="101882" rIns="203765" bIns="101882" rtlCol="0">
            <a:noAutofit/>
          </a:bodyPr>
          <a:lstStyle/>
          <a:p>
            <a:pPr algn="ctr">
              <a:spcBef>
                <a:spcPts val="669"/>
              </a:spcBef>
            </a:pPr>
            <a:endParaRPr lang="en-US" sz="1800" b="1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Manual Input 20"/>
          <p:cNvSpPr/>
          <p:nvPr/>
        </p:nvSpPr>
        <p:spPr>
          <a:xfrm flipH="1">
            <a:off x="-21167" y="3378711"/>
            <a:ext cx="5060844" cy="439369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2" h="12921">
                <a:moveTo>
                  <a:pt x="0" y="7421"/>
                </a:moveTo>
                <a:cubicBezTo>
                  <a:pt x="3021" y="8081"/>
                  <a:pt x="7751" y="5318"/>
                  <a:pt x="10042" y="0"/>
                </a:cubicBezTo>
                <a:lnTo>
                  <a:pt x="10000" y="12921"/>
                </a:lnTo>
                <a:lnTo>
                  <a:pt x="0" y="12921"/>
                </a:lnTo>
                <a:lnTo>
                  <a:pt x="0" y="742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52" y="345441"/>
            <a:ext cx="4191000" cy="3249294"/>
          </a:xfrm>
          <a:prstGeom prst="rect">
            <a:avLst/>
          </a:prstGeom>
          <a:noFill/>
        </p:spPr>
        <p:txBody>
          <a:bodyPr wrap="square" lIns="0" tIns="50941" rIns="0" bIns="50941" rtlCol="0">
            <a:noAutofit/>
          </a:bodyPr>
          <a:lstStyle/>
          <a:p>
            <a:r>
              <a:rPr lang="en-US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Certain types of cancer take years to develop and there is an opportunity to intervene early in the process. The best opportunity to slow, stop, or reverse cancer development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 with cancer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prevention clinical trials.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[Name of Clinical Site] is conducting cancer prevention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trials sponsored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by the National Cancer Institute, (NCI), Division of Cancer Prevention (DCP) in the [City/Region] area.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What is a Clinical Trial?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clinical trial is a research study that investigates the safety and efficacy of health-related interventions in humans. New treatments may include new drugs or new combinations of drugs, vaccines, devices, and new surgical procedures.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91885" y="134974"/>
            <a:ext cx="4191000" cy="5728100"/>
          </a:xfrm>
          <a:prstGeom prst="rect">
            <a:avLst/>
          </a:prstGeom>
          <a:noFill/>
        </p:spPr>
        <p:txBody>
          <a:bodyPr wrap="square" lIns="0" tIns="50941" rIns="101882" bIns="50941" rtlCol="0">
            <a:noAutofit/>
          </a:bodyPr>
          <a:lstStyle/>
          <a:p>
            <a:pPr>
              <a:spcBef>
                <a:spcPts val="446"/>
              </a:spcBef>
            </a:pPr>
            <a:r>
              <a:rPr lang="en-US" sz="16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Enrolling</a:t>
            </a:r>
            <a:endParaRPr lang="en-US" sz="1300" b="1" dirty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Delay or prevent your own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disease.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Gain access to new research treatments/procedures immediately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Play an active role in your own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health.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Receive regular and careful care from medical professionals and specialists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Contribute to cancer prevention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research.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Become part of the cancer prevention community and make a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Study Team</a:t>
            </a:r>
          </a:p>
          <a:p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Clinical Trials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are conducted by [Name of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Principal Investigator] who has more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than [years] of experience in [related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expertise], as well as an experienced,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competent, and caring team of nurses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professionals including a dedicated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study coordinator.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Our team provides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trial participants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with the highest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  <a:b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care.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[Name of Clinical Site], we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are a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community of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trial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participants and medical professionals working together to prevent cancer.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forward to welcoming new </a:t>
            </a:r>
            <a:r>
              <a:rPr lang="en-US" sz="1200" b="1" dirty="0" smtClean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sz="12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make our mission a success.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443" y="3537307"/>
            <a:ext cx="3970973" cy="3882312"/>
            <a:chOff x="393057" y="2217034"/>
            <a:chExt cx="4569590" cy="4336165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640099"/>
              <a:ext cx="4408990" cy="880533"/>
              <a:chOff x="457200" y="2442696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Pentagon 11"/>
              <p:cNvSpPr/>
              <p:nvPr/>
            </p:nvSpPr>
            <p:spPr>
              <a:xfrm flipH="1">
                <a:off x="1128343" y="2595097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new cases of cancer that will be diagnosed in 2015 in the United States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" y="2442696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1.6</a:t>
                </a:r>
              </a:p>
              <a:p>
                <a:pPr algn="ctr">
                  <a:lnSpc>
                    <a:spcPts val="1003"/>
                  </a:lnSpc>
                </a:pPr>
                <a:r>
                  <a:rPr lang="en-US" sz="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Million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7200" y="3663012"/>
              <a:ext cx="4408990" cy="880533"/>
              <a:chOff x="457200" y="2555385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Pentagon 15"/>
              <p:cNvSpPr/>
              <p:nvPr/>
            </p:nvSpPr>
            <p:spPr>
              <a:xfrm flipH="1">
                <a:off x="1128343" y="2707785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individuals who will die from the disease in the United States this year.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7200" y="2555385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7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7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589,430</a:t>
                </a:r>
                <a:endParaRPr lang="en-US" sz="1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7200" y="4673868"/>
              <a:ext cx="4408990" cy="880533"/>
              <a:chOff x="457200" y="2655553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Pentagon 18"/>
              <p:cNvSpPr/>
              <p:nvPr/>
            </p:nvSpPr>
            <p:spPr>
              <a:xfrm flipH="1">
                <a:off x="1128343" y="2807953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children and adolescents who died from the disease in 2014.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200" y="2655553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1,900+</a:t>
                </a:r>
                <a:endParaRPr lang="en-US" sz="2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" y="5672666"/>
              <a:ext cx="4408990" cy="880533"/>
              <a:chOff x="457200" y="2743200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Pentagon 24"/>
              <p:cNvSpPr/>
              <p:nvPr/>
            </p:nvSpPr>
            <p:spPr>
              <a:xfrm flipH="1">
                <a:off x="1128343" y="2895600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of men and </a:t>
                </a:r>
                <a:r>
                  <a:rPr lang="en-US" sz="1100">
                    <a:latin typeface="Arial" panose="020B0604020202020204" pitchFamily="34" charset="0"/>
                    <a:cs typeface="Arial" panose="020B0604020202020204" pitchFamily="34" charset="0"/>
                  </a:rPr>
                  <a:t>women </a:t>
                </a:r>
                <a:r>
                  <a:rPr lang="en-US" sz="110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who will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be diagnosed with cancer at some point during their lifetime.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7200" y="2743200"/>
                <a:ext cx="914400" cy="914400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chemeClr val="accent6">
                        <a:lumMod val="75000"/>
                      </a:schemeClr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39%</a:t>
                </a:r>
                <a:endParaRPr lang="en-US" sz="600" b="1" dirty="0">
                  <a:solidFill>
                    <a:schemeClr val="accent6">
                      <a:lumMod val="75000"/>
                    </a:schemeClr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3057" y="2217034"/>
              <a:ext cx="4569590" cy="3047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Facts</a:t>
              </a:r>
            </a:p>
          </p:txBody>
        </p: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2396114"/>
            <a:ext cx="1990725" cy="139061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5462000" y="5998047"/>
            <a:ext cx="4190999" cy="1529193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920240" tIns="101882" rIns="203765" bIns="101882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Schedule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appointment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to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if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eligible!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 555-1234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join@xyzClinic.com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837" r="2428" b="1312"/>
          <a:stretch/>
        </p:blipFill>
        <p:spPr bwMode="auto">
          <a:xfrm>
            <a:off x="5481638" y="6019799"/>
            <a:ext cx="1780622" cy="1476375"/>
          </a:xfrm>
          <a:prstGeom prst="rect">
            <a:avLst/>
          </a:prstGeom>
          <a:noFill/>
          <a:ln w="25400" algn="ctr">
            <a:solidFill>
              <a:schemeClr val="accent6">
                <a:lumMod val="7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0792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5029201" y="0"/>
            <a:ext cx="5029199" cy="777240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  <a:alpha val="49000"/>
                </a:srgbClr>
              </a:gs>
              <a:gs pos="50000">
                <a:srgbClr val="FF3399">
                  <a:tint val="44500"/>
                  <a:satMod val="160000"/>
                  <a:alpha val="57000"/>
                </a:srgbClr>
              </a:gs>
              <a:gs pos="100000">
                <a:srgbClr val="FF3399">
                  <a:tint val="23500"/>
                  <a:satMod val="160000"/>
                  <a:alpha val="56000"/>
                </a:srgbClr>
              </a:gs>
            </a:gsLst>
            <a:lin ang="16200000" scaled="1"/>
            <a:tileRect/>
          </a:gradFill>
          <a:ln w="28575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03765" tIns="101882" rIns="203765" bIns="101882" rtlCol="0">
            <a:noAutofit/>
          </a:bodyPr>
          <a:lstStyle/>
          <a:p>
            <a:pPr algn="ctr">
              <a:spcBef>
                <a:spcPts val="669"/>
              </a:spcBef>
            </a:pPr>
            <a:endParaRPr lang="en-US" sz="1800" b="1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1787" r="7915" b="26456"/>
          <a:stretch/>
        </p:blipFill>
        <p:spPr>
          <a:xfrm>
            <a:off x="5027386" y="0"/>
            <a:ext cx="5040845" cy="4268236"/>
          </a:xfrm>
        </p:spPr>
      </p:pic>
      <p:grpSp>
        <p:nvGrpSpPr>
          <p:cNvPr id="5" name="Group 4"/>
          <p:cNvGrpSpPr/>
          <p:nvPr/>
        </p:nvGrpSpPr>
        <p:grpSpPr>
          <a:xfrm>
            <a:off x="-259882" y="89801"/>
            <a:ext cx="15623953" cy="5059320"/>
            <a:chOff x="-259882" y="345440"/>
            <a:chExt cx="15623953" cy="5059320"/>
          </a:xfrm>
        </p:grpSpPr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80285">
              <a:off x="1342848" y="1535258"/>
              <a:ext cx="10503720" cy="3503627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-259882" y="345440"/>
              <a:ext cx="5286007" cy="5059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0078064" y="345440"/>
              <a:ext cx="5286007" cy="50593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419100" y="345440"/>
            <a:ext cx="4191000" cy="326009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Mission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Along with our community of participants, we actively research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new drugs and interventions to prevent cancer by conducting and participating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in new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clinical studies.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the Fight. </a:t>
            </a:r>
          </a:p>
          <a:p>
            <a:pPr algn="ctr"/>
            <a:r>
              <a:rPr lang="en-US" sz="24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Prevent Cancer Now!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19100" y="3768721"/>
            <a:ext cx="4305300" cy="1209040"/>
          </a:xfrm>
          <a:prstGeom prst="rect">
            <a:avLst/>
          </a:prstGeom>
          <a:noFill/>
        </p:spPr>
        <p:txBody>
          <a:bodyPr wrap="square" lIns="101882" tIns="50941" rIns="101882" bIns="50941" numCol="2" spcCol="203765" rtlCol="0">
            <a:noAutofit/>
          </a:bodyPr>
          <a:lstStyle/>
          <a:p>
            <a:r>
              <a:rPr lang="en-US" sz="1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123 Anywhere Street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Bethesda, MD, 12345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(800) 555-1234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Website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Email: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join@xyzClinic.com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Facebook.com/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Twitter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@</a:t>
            </a:r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95" y="2424432"/>
            <a:ext cx="2392680" cy="1066191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16500" y="4761233"/>
            <a:ext cx="5041900" cy="777240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b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Clinical Trials At  </a:t>
            </a:r>
          </a:p>
        </p:txBody>
      </p:sp>
      <p:pic>
        <p:nvPicPr>
          <p:cNvPr id="1027" name="Picture 3" descr="ANd9GcTmC5XBNsaKB_B6NorgRMxShpP68mvsbyPlEkQHEr4O5ZBGBV4w8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194" y="4574381"/>
            <a:ext cx="167640" cy="171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ANd9GcTLMjFOO1Y_k5Usyt6e31vwFTisBQMgxuP_2EAf9Ogd-ya5h7cTpQ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7716" y="4752500"/>
            <a:ext cx="188596" cy="194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Straight Connector 17"/>
          <p:cNvCxnSpPr/>
          <p:nvPr/>
        </p:nvCxnSpPr>
        <p:spPr>
          <a:xfrm>
            <a:off x="2451735" y="3790311"/>
            <a:ext cx="0" cy="898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185" y="5796595"/>
            <a:ext cx="3594970" cy="1601937"/>
          </a:xfrm>
          <a:prstGeom prst="rect">
            <a:avLst/>
          </a:prstGeom>
        </p:spPr>
      </p:pic>
      <p:pic>
        <p:nvPicPr>
          <p:cNvPr id="2050" name="Picture 2" descr="bethesda2004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07" b="13011"/>
          <a:stretch/>
        </p:blipFill>
        <p:spPr bwMode="auto">
          <a:xfrm>
            <a:off x="470127" y="4852802"/>
            <a:ext cx="2592387" cy="2053091"/>
          </a:xfrm>
          <a:prstGeom prst="rect">
            <a:avLst/>
          </a:prstGeom>
          <a:noFill/>
          <a:ln w="9525" algn="in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27615" y="4863733"/>
            <a:ext cx="1634671" cy="2071189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Metro Accessible:</a:t>
            </a:r>
          </a:p>
          <a:p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xyzClinic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is located two</a:t>
            </a:r>
            <a:b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blocks south of the Bethesda Metro Station.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Parking:</a:t>
            </a:r>
          </a:p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Street parking and public parking garages are located nearby.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19100" y="7145276"/>
            <a:ext cx="4191000" cy="506513"/>
          </a:xfrm>
          <a:prstGeom prst="rect">
            <a:avLst/>
          </a:prstGeom>
          <a:noFill/>
        </p:spPr>
        <p:txBody>
          <a:bodyPr wrap="square" lIns="101882" tIns="50941" rIns="101882" bIns="50941" rtlCol="0">
            <a:noAutofit/>
          </a:bodyPr>
          <a:lstStyle/>
          <a:p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This study is funded by 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National Cancer Institute,</a:t>
            </a:r>
            <a:b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900" dirty="0">
                <a:latin typeface="Arial" panose="020B0604020202020204" pitchFamily="34" charset="0"/>
                <a:cs typeface="Arial" panose="020B0604020202020204" pitchFamily="34" charset="0"/>
              </a:rPr>
              <a:t>National Institutes of Health, U.S. Department of Health and Human Services</a:t>
            </a:r>
            <a:r>
              <a:rPr lang="en-US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253848" y="812967"/>
            <a:ext cx="2412648" cy="2677656"/>
          </a:xfrm>
          <a:prstGeom prst="rect">
            <a:avLst/>
          </a:prstGeom>
          <a:noFill/>
          <a:effectLst>
            <a:glow rad="609600">
              <a:schemeClr val="bg1">
                <a:alpha val="21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  <a:softEdge rad="266700"/>
          </a:effectLst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it comes to preventing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</a:p>
          <a:p>
            <a:pPr lvl="0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out swinging. 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70628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9201" y="0"/>
            <a:ext cx="5029199" cy="7772400"/>
          </a:xfrm>
          <a:prstGeom prst="rect">
            <a:avLst/>
          </a:prstGeom>
          <a:gradFill flip="none" rotWithShape="1">
            <a:gsLst>
              <a:gs pos="0">
                <a:srgbClr val="FF3399">
                  <a:tint val="66000"/>
                  <a:satMod val="160000"/>
                  <a:alpha val="49000"/>
                </a:srgbClr>
              </a:gs>
              <a:gs pos="50000">
                <a:srgbClr val="FF3399">
                  <a:tint val="44500"/>
                  <a:satMod val="160000"/>
                  <a:alpha val="57000"/>
                </a:srgbClr>
              </a:gs>
              <a:gs pos="100000">
                <a:srgbClr val="FF3399">
                  <a:tint val="23500"/>
                  <a:satMod val="160000"/>
                  <a:alpha val="56000"/>
                </a:srgbClr>
              </a:gs>
            </a:gsLst>
            <a:lin ang="16200000" scaled="1"/>
            <a:tileRect/>
          </a:gradFill>
          <a:ln w="28575"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203765" tIns="101882" rIns="203765" bIns="101882" rtlCol="0">
            <a:noAutofit/>
          </a:bodyPr>
          <a:lstStyle/>
          <a:p>
            <a:pPr algn="ctr">
              <a:spcBef>
                <a:spcPts val="669"/>
              </a:spcBef>
            </a:pPr>
            <a:endParaRPr lang="en-US" sz="1800" b="1">
              <a:solidFill>
                <a:srgbClr val="0070C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lowchart: Manual Input 20"/>
          <p:cNvSpPr/>
          <p:nvPr/>
        </p:nvSpPr>
        <p:spPr>
          <a:xfrm flipH="1">
            <a:off x="-21167" y="3378711"/>
            <a:ext cx="5060844" cy="4393690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00"/>
              <a:gd name="connsiteY0" fmla="*/ 45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500 h 10000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  <a:gd name="connsiteX0" fmla="*/ 0 w 10042"/>
              <a:gd name="connsiteY0" fmla="*/ 7421 h 12921"/>
              <a:gd name="connsiteX1" fmla="*/ 10042 w 10042"/>
              <a:gd name="connsiteY1" fmla="*/ 0 h 12921"/>
              <a:gd name="connsiteX2" fmla="*/ 10000 w 10042"/>
              <a:gd name="connsiteY2" fmla="*/ 12921 h 12921"/>
              <a:gd name="connsiteX3" fmla="*/ 0 w 10042"/>
              <a:gd name="connsiteY3" fmla="*/ 12921 h 12921"/>
              <a:gd name="connsiteX4" fmla="*/ 0 w 10042"/>
              <a:gd name="connsiteY4" fmla="*/ 7421 h 129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42" h="12921">
                <a:moveTo>
                  <a:pt x="0" y="7421"/>
                </a:moveTo>
                <a:cubicBezTo>
                  <a:pt x="3021" y="8081"/>
                  <a:pt x="7751" y="5318"/>
                  <a:pt x="10042" y="0"/>
                </a:cubicBezTo>
                <a:lnTo>
                  <a:pt x="10000" y="12921"/>
                </a:lnTo>
                <a:lnTo>
                  <a:pt x="0" y="12921"/>
                </a:lnTo>
                <a:lnTo>
                  <a:pt x="0" y="7421"/>
                </a:lnTo>
                <a:close/>
              </a:path>
            </a:pathLst>
          </a:custGeom>
          <a:gradFill>
            <a:gsLst>
              <a:gs pos="0">
                <a:schemeClr val="accent1">
                  <a:shade val="51000"/>
                  <a:satMod val="130000"/>
                  <a:alpha val="20000"/>
                </a:schemeClr>
              </a:gs>
              <a:gs pos="80000">
                <a:schemeClr val="accent1">
                  <a:shade val="93000"/>
                  <a:satMod val="130000"/>
                  <a:alpha val="20000"/>
                </a:schemeClr>
              </a:gs>
              <a:gs pos="100000">
                <a:schemeClr val="accent1">
                  <a:shade val="94000"/>
                  <a:satMod val="135000"/>
                  <a:alpha val="22000"/>
                </a:schemeClr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1882" tIns="50941" rIns="101882" bIns="50941"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2652" y="345441"/>
            <a:ext cx="4191000" cy="3249294"/>
          </a:xfrm>
          <a:prstGeom prst="rect">
            <a:avLst/>
          </a:prstGeom>
          <a:noFill/>
        </p:spPr>
        <p:txBody>
          <a:bodyPr wrap="square" lIns="0" tIns="50941" rIns="0" bIns="50941" rtlCol="0">
            <a:noAutofit/>
          </a:bodyPr>
          <a:lstStyle/>
          <a:p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Prevention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Certain types of cancer take years to develop and there is an opportunity to intervene early in the process. The best opportunity to slow, stop, or reverse cancer development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is with cancer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prevention clinical trials.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[Name of Clinical Site] is conducting cancer prevention clinical trials sponsored by the National Cancer Institute, (NCI), Division of Cancer Prevention (DCP) in the [City/Region] area.</a:t>
            </a:r>
          </a:p>
          <a:p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What is a Clinical Trial?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 clinical trial is a research study that investigates the safety and efficacy of health-related interventions in humans. New treatments may include new drugs or new combinations of drugs, vaccines, devices, and new surgical procedures.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51524" y="345441"/>
            <a:ext cx="4191000" cy="5451475"/>
          </a:xfrm>
          <a:prstGeom prst="rect">
            <a:avLst/>
          </a:prstGeom>
          <a:noFill/>
        </p:spPr>
        <p:txBody>
          <a:bodyPr wrap="square" lIns="0" tIns="50941" rIns="101882" bIns="50941" rtlCol="0">
            <a:noAutofit/>
          </a:bodyPr>
          <a:lstStyle/>
          <a:p>
            <a:pPr>
              <a:spcBef>
                <a:spcPts val="446"/>
              </a:spcBef>
            </a:pPr>
            <a:r>
              <a:rPr lang="en-US" sz="16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Benefits of Enrolling</a:t>
            </a:r>
            <a:endParaRPr lang="en-US" sz="13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Delay or prevent your own disease.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Gain access to new research treatments/procedures immediately.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Play an active role in your own health.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Receive regular and careful care from medical professionals and specialists.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Contribute to cancer prevention research.</a:t>
            </a:r>
          </a:p>
          <a:p>
            <a:pPr marL="191030" indent="-191030">
              <a:spcBef>
                <a:spcPts val="446"/>
              </a:spcBef>
              <a:buFont typeface="Arial" panose="020B0604020202020204" pitchFamily="34" charset="0"/>
              <a:buChar char="•"/>
            </a:pPr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Become part of the cancer prevention community and make a </a:t>
            </a:r>
            <a:r>
              <a:rPr lang="en-U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difference.</a:t>
            </a:r>
            <a:endParaRPr lang="en-U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Study Team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Clinical Trials are conducted by [Name of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Principal Investigator] who has more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than [years] of experience in [related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expertise], as well as an experienced,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competent, and caring team of nurses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and professionals including a dedicated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study coordinator.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Our team provides trial participants with the highest standard</a:t>
            </a:r>
            <a:b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of care.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Our Community</a:t>
            </a:r>
          </a:p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At [Name of Clinical Site], we are a community of trial participants and medical professionals working together to prevent cancer. 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looking forward to welcoming new </a:t>
            </a:r>
            <a:r>
              <a:rPr lang="en-US" sz="1200" b="1" dirty="0" smtClean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participants </a:t>
            </a:r>
            <a:r>
              <a:rPr lang="en-US" sz="1200" b="1" dirty="0">
                <a:solidFill>
                  <a:srgbClr val="FF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help make our mission a success. </a:t>
            </a: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492443" y="3537307"/>
            <a:ext cx="3970973" cy="3882312"/>
            <a:chOff x="393057" y="2217034"/>
            <a:chExt cx="4569590" cy="4336165"/>
          </a:xfrm>
        </p:grpSpPr>
        <p:grpSp>
          <p:nvGrpSpPr>
            <p:cNvPr id="14" name="Group 13"/>
            <p:cNvGrpSpPr/>
            <p:nvPr/>
          </p:nvGrpSpPr>
          <p:grpSpPr>
            <a:xfrm>
              <a:off x="457200" y="2640099"/>
              <a:ext cx="4408990" cy="880533"/>
              <a:chOff x="457200" y="2442696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2" name="Pentagon 11"/>
              <p:cNvSpPr/>
              <p:nvPr/>
            </p:nvSpPr>
            <p:spPr>
              <a:xfrm flipH="1">
                <a:off x="1128343" y="2595097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new cases of cancer that will be diagnosed in 2015 in the United States</a:t>
                </a:r>
              </a:p>
            </p:txBody>
          </p:sp>
          <p:sp>
            <p:nvSpPr>
              <p:cNvPr id="13" name="Oval 12"/>
              <p:cNvSpPr/>
              <p:nvPr/>
            </p:nvSpPr>
            <p:spPr>
              <a:xfrm>
                <a:off x="457200" y="2442696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2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1.6</a:t>
                </a:r>
              </a:p>
              <a:p>
                <a:pPr algn="ctr">
                  <a:lnSpc>
                    <a:spcPts val="1003"/>
                  </a:lnSpc>
                </a:pPr>
                <a:r>
                  <a:rPr lang="en-US" sz="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Million</a:t>
                </a: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457200" y="3663012"/>
              <a:ext cx="4408990" cy="880533"/>
              <a:chOff x="457200" y="2555385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6" name="Pentagon 15"/>
              <p:cNvSpPr/>
              <p:nvPr/>
            </p:nvSpPr>
            <p:spPr>
              <a:xfrm flipH="1">
                <a:off x="1128343" y="2707785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individuals who will die from the disease in the United States this year.</a:t>
                </a:r>
              </a:p>
            </p:txBody>
          </p:sp>
          <p:sp>
            <p:nvSpPr>
              <p:cNvPr id="17" name="Oval 16"/>
              <p:cNvSpPr/>
              <p:nvPr/>
            </p:nvSpPr>
            <p:spPr>
              <a:xfrm>
                <a:off x="457200" y="2555385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7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7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589,430</a:t>
                </a:r>
                <a:endParaRPr lang="en-US" sz="100" b="1" dirty="0">
                  <a:solidFill>
                    <a:srgbClr val="FF339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18" name="Group 17"/>
            <p:cNvGrpSpPr/>
            <p:nvPr/>
          </p:nvGrpSpPr>
          <p:grpSpPr>
            <a:xfrm>
              <a:off x="457200" y="4673868"/>
              <a:ext cx="4408990" cy="880533"/>
              <a:chOff x="457200" y="2655553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9" name="Pentagon 18"/>
              <p:cNvSpPr/>
              <p:nvPr/>
            </p:nvSpPr>
            <p:spPr>
              <a:xfrm flipH="1">
                <a:off x="1128343" y="2807953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Number of children and adolescents who died from the disease in 2014.</a:t>
                </a:r>
              </a:p>
            </p:txBody>
          </p:sp>
          <p:sp>
            <p:nvSpPr>
              <p:cNvPr id="20" name="Oval 19"/>
              <p:cNvSpPr/>
              <p:nvPr/>
            </p:nvSpPr>
            <p:spPr>
              <a:xfrm>
                <a:off x="457200" y="2655553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114"/>
                  </a:lnSpc>
                </a:pPr>
                <a: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2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1,900+</a:t>
                </a:r>
                <a:endParaRPr lang="en-US" sz="200" b="1" dirty="0">
                  <a:solidFill>
                    <a:srgbClr val="FF339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457200" y="5672666"/>
              <a:ext cx="4408990" cy="880533"/>
              <a:chOff x="457200" y="2743200"/>
              <a:chExt cx="4578565" cy="9144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5" name="Pentagon 24"/>
              <p:cNvSpPr/>
              <p:nvPr/>
            </p:nvSpPr>
            <p:spPr>
              <a:xfrm flipH="1">
                <a:off x="1128343" y="2895600"/>
                <a:ext cx="3907422" cy="609600"/>
              </a:xfrm>
              <a:prstGeom prst="homePlat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274320" tIns="91440" rIns="182880" bIns="91440" rtlCol="0" anchor="ctr"/>
              <a:lstStyle/>
              <a:p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Percent of men and women </a:t>
                </a:r>
                <a:r>
                  <a:rPr lang="en-US" sz="11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who will </a:t>
                </a:r>
                <a:r>
                  <a:rPr lang="en-US" sz="1100" dirty="0">
                    <a:latin typeface="Arial" panose="020B0604020202020204" pitchFamily="34" charset="0"/>
                    <a:cs typeface="Arial" panose="020B0604020202020204" pitchFamily="34" charset="0"/>
                  </a:rPr>
                  <a:t>be diagnosed with cancer at some point during their lifetime.</a:t>
                </a: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457200" y="2743200"/>
                <a:ext cx="914400" cy="914400"/>
              </a:xfrm>
              <a:prstGeom prst="ellipse">
                <a:avLst/>
              </a:prstGeom>
              <a:gradFill flip="none" rotWithShape="1">
                <a:gsLst>
                  <a:gs pos="0">
                    <a:srgbClr val="FF3399">
                      <a:tint val="66000"/>
                      <a:satMod val="160000"/>
                      <a:lumMod val="43000"/>
                      <a:lumOff val="57000"/>
                    </a:srgbClr>
                  </a:gs>
                  <a:gs pos="50000">
                    <a:srgbClr val="FF3399">
                      <a:tint val="44500"/>
                      <a:satMod val="160000"/>
                    </a:srgbClr>
                  </a:gs>
                  <a:gs pos="100000">
                    <a:srgbClr val="FF3399">
                      <a:tint val="23500"/>
                      <a:satMod val="160000"/>
                    </a:srgbClr>
                  </a:gs>
                </a:gsLst>
                <a:lin ang="16200000" scaled="1"/>
                <a:tileRect/>
              </a:gradFill>
              <a:ln>
                <a:solidFill>
                  <a:srgbClr val="FF339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rtlCol="0" anchor="ctr"/>
              <a:lstStyle/>
              <a:p>
                <a:pPr algn="ctr">
                  <a:lnSpc>
                    <a:spcPts val="1003"/>
                  </a:lnSpc>
                </a:pPr>
                <a:r>
                  <a:rPr lang="en-US" sz="1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/>
                </a:r>
                <a:br>
                  <a:rPr lang="en-US" sz="1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</a:br>
                <a:r>
                  <a:rPr lang="en-US" sz="1800" b="1" dirty="0">
                    <a:solidFill>
                      <a:srgbClr val="FF3399"/>
                    </a:solidFill>
                    <a:latin typeface="Arial Black" panose="020B0A04020102020204" pitchFamily="34" charset="0"/>
                    <a:cs typeface="Arial" panose="020B0604020202020204" pitchFamily="34" charset="0"/>
                  </a:rPr>
                  <a:t>39%</a:t>
                </a:r>
                <a:endParaRPr lang="en-US" sz="600" b="1" dirty="0">
                  <a:solidFill>
                    <a:srgbClr val="FF3399"/>
                  </a:solidFill>
                  <a:latin typeface="Arial Black" panose="020B0A040201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28" name="TextBox 27"/>
            <p:cNvSpPr txBox="1"/>
            <p:nvPr/>
          </p:nvSpPr>
          <p:spPr>
            <a:xfrm>
              <a:off x="393057" y="2217034"/>
              <a:ext cx="4569590" cy="304799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/>
              <a:r>
                <a:rPr lang="en-US" sz="1800" b="1" dirty="0">
                  <a:solidFill>
                    <a:srgbClr val="FF3399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Cancer Facts</a:t>
              </a:r>
            </a:p>
          </p:txBody>
        </p:sp>
      </p:grpSp>
      <p:sp>
        <p:nvSpPr>
          <p:cNvPr id="31" name="TextBox 30"/>
          <p:cNvSpPr txBox="1"/>
          <p:nvPr/>
        </p:nvSpPr>
        <p:spPr>
          <a:xfrm>
            <a:off x="5448301" y="5796612"/>
            <a:ext cx="4190999" cy="1529193"/>
          </a:xfrm>
          <a:prstGeom prst="rect">
            <a:avLst/>
          </a:prstGeom>
          <a:gradFill flip="none" rotWithShape="1">
            <a:gsLst>
              <a:gs pos="0">
                <a:srgbClr val="FF3399">
                  <a:alpha val="28000"/>
                </a:srgbClr>
              </a:gs>
              <a:gs pos="50000">
                <a:srgbClr val="FF3399">
                  <a:tint val="44500"/>
                  <a:satMod val="160000"/>
                  <a:lumMod val="99000"/>
                  <a:lumOff val="1000"/>
                </a:srgbClr>
              </a:gs>
              <a:gs pos="100000">
                <a:srgbClr val="FF3399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rgbClr val="FF3399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lIns="1920240" tIns="101882" rIns="203765" bIns="101882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Next Steps</a:t>
            </a:r>
          </a:p>
          <a:p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chedule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appointment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to </a:t>
            </a:r>
            <a:r>
              <a:rPr lang="en-US" sz="11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if </a:t>
            </a: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b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1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eligible!</a:t>
            </a:r>
            <a:endParaRPr lang="en-US" sz="11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(800) 555-1234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join@xyzClinic.com</a:t>
            </a:r>
            <a:endParaRPr lang="en-US" sz="11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www.xyzClinic.com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2396114"/>
            <a:ext cx="1990725" cy="1390610"/>
          </a:xfrm>
          <a:prstGeom prst="rect">
            <a:avLst/>
          </a:prstGeom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" t="837" r="2428" b="1312"/>
          <a:stretch/>
        </p:blipFill>
        <p:spPr bwMode="auto">
          <a:xfrm>
            <a:off x="5465226" y="5823020"/>
            <a:ext cx="1780622" cy="1476375"/>
          </a:xfrm>
          <a:prstGeom prst="rect">
            <a:avLst/>
          </a:prstGeom>
          <a:noFill/>
          <a:ln w="25400" algn="ctr">
            <a:solidFill>
              <a:srgbClr val="FF33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42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SLIDE_COUNT" val="4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344</Words>
  <Application>Microsoft Office PowerPoint</Application>
  <PresentationFormat>Custom</PresentationFormat>
  <Paragraphs>126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Risch, Christopher</dc:creator>
  <cp:lastModifiedBy>Leslie Mundy</cp:lastModifiedBy>
  <cp:revision>61</cp:revision>
  <cp:lastPrinted>2015-08-10T19:12:02Z</cp:lastPrinted>
  <dcterms:created xsi:type="dcterms:W3CDTF">2015-08-10T17:18:28Z</dcterms:created>
  <dcterms:modified xsi:type="dcterms:W3CDTF">2020-07-31T15:32:49Z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7E50EF8E-F38E-4217-8D5B-3F51B709A3DB</vt:lpwstr>
  </property>
  <property fmtid="{D5CDD505-2E9C-101B-9397-08002B2CF9AE}" pid="3" name="ArticulatePath">
    <vt:lpwstr>Presentation2</vt:lpwstr>
  </property>
</Properties>
</file>