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0972800" cy="16459200"/>
  <p:notesSz cx="6946900" cy="9220200"/>
  <p:custDataLst>
    <p:tags r:id="rId7"/>
  </p:custDataLst>
  <p:defaultTextStyle>
    <a:defPPr>
      <a:defRPr lang="en-US"/>
    </a:defPPr>
    <a:lvl1pPr marL="0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648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296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0945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593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241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1889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5538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186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orient="horz" pos="10080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9792">
          <p15:clr>
            <a:srgbClr val="A4A3A4"/>
          </p15:clr>
        </p15:guide>
        <p15:guide id="7" pos="3456">
          <p15:clr>
            <a:srgbClr val="A4A3A4"/>
          </p15:clr>
        </p15:guide>
        <p15:guide id="8" pos="576">
          <p15:clr>
            <a:srgbClr val="A4A3A4"/>
          </p15:clr>
        </p15:guide>
        <p15:guide id="9" pos="6336">
          <p15:clr>
            <a:srgbClr val="A4A3A4"/>
          </p15:clr>
        </p15:guide>
        <p15:guide id="10" pos="6624">
          <p15:clr>
            <a:srgbClr val="A4A3A4"/>
          </p15:clr>
        </p15:guide>
        <p15:guide id="11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  <a:srgbClr val="E11DE1"/>
    <a:srgbClr val="E955E9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9" autoAdjust="0"/>
    <p:restoredTop sz="91330" autoAdjust="0"/>
  </p:normalViewPr>
  <p:slideViewPr>
    <p:cSldViewPr snapToGrid="0">
      <p:cViewPr varScale="1">
        <p:scale>
          <a:sx n="47" d="100"/>
          <a:sy n="47" d="100"/>
        </p:scale>
        <p:origin x="2688" y="102"/>
      </p:cViewPr>
      <p:guideLst>
        <p:guide orient="horz" pos="5184"/>
        <p:guide orient="horz" pos="10080"/>
        <p:guide orient="horz" pos="288"/>
        <p:guide orient="horz"/>
        <p:guide orient="horz" pos="576"/>
        <p:guide orient="horz" pos="9792"/>
        <p:guide pos="3456"/>
        <p:guide pos="576"/>
        <p:guide pos="6336"/>
        <p:guide pos="662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DCP AQuIP Toolkit - Poster Template and Sample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BB91-B559-458C-BF3A-DD6AF42D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651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690563"/>
            <a:ext cx="23050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DCP AQuIP Toolkit - Poster Template and Sample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E902E-58FE-42F1-8621-830092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37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902E-58FE-42F1-8621-830092A356A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Poster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113023"/>
            <a:ext cx="932688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326880"/>
            <a:ext cx="768096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6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19892" y="1055384"/>
            <a:ext cx="4444365" cy="224675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794" y="1055384"/>
            <a:ext cx="13150215" cy="224675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0576563"/>
            <a:ext cx="9326880" cy="326898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6976122"/>
            <a:ext cx="9326880" cy="360044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339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679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01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3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69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03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37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7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796" y="6145544"/>
            <a:ext cx="8797290" cy="17377409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6966" y="6145544"/>
            <a:ext cx="8797290" cy="17377409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3684274"/>
            <a:ext cx="4848225" cy="1535429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396" indent="0">
              <a:buNone/>
              <a:defRPr sz="3400" b="1"/>
            </a:lvl2pPr>
            <a:lvl3pPr marL="1566793" indent="0">
              <a:buNone/>
              <a:defRPr sz="3100" b="1"/>
            </a:lvl3pPr>
            <a:lvl4pPr marL="2350189" indent="0">
              <a:buNone/>
              <a:defRPr sz="2700" b="1"/>
            </a:lvl4pPr>
            <a:lvl5pPr marL="3133585" indent="0">
              <a:buNone/>
              <a:defRPr sz="2700" b="1"/>
            </a:lvl5pPr>
            <a:lvl6pPr marL="3916981" indent="0">
              <a:buNone/>
              <a:defRPr sz="2700" b="1"/>
            </a:lvl6pPr>
            <a:lvl7pPr marL="4700378" indent="0">
              <a:buNone/>
              <a:defRPr sz="2700" b="1"/>
            </a:lvl7pPr>
            <a:lvl8pPr marL="5483774" indent="0">
              <a:buNone/>
              <a:defRPr sz="2700" b="1"/>
            </a:lvl8pPr>
            <a:lvl9pPr marL="6267170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5219702"/>
            <a:ext cx="4848225" cy="948309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3684274"/>
            <a:ext cx="4850130" cy="1535429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396" indent="0">
              <a:buNone/>
              <a:defRPr sz="3400" b="1"/>
            </a:lvl2pPr>
            <a:lvl3pPr marL="1566793" indent="0">
              <a:buNone/>
              <a:defRPr sz="3100" b="1"/>
            </a:lvl3pPr>
            <a:lvl4pPr marL="2350189" indent="0">
              <a:buNone/>
              <a:defRPr sz="2700" b="1"/>
            </a:lvl4pPr>
            <a:lvl5pPr marL="3133585" indent="0">
              <a:buNone/>
              <a:defRPr sz="2700" b="1"/>
            </a:lvl5pPr>
            <a:lvl6pPr marL="3916981" indent="0">
              <a:buNone/>
              <a:defRPr sz="2700" b="1"/>
            </a:lvl6pPr>
            <a:lvl7pPr marL="4700378" indent="0">
              <a:buNone/>
              <a:defRPr sz="2700" b="1"/>
            </a:lvl7pPr>
            <a:lvl8pPr marL="5483774" indent="0">
              <a:buNone/>
              <a:defRPr sz="2700" b="1"/>
            </a:lvl8pPr>
            <a:lvl9pPr marL="6267170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5219702"/>
            <a:ext cx="4850130" cy="948309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7" y="655320"/>
            <a:ext cx="3609975" cy="278892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655328"/>
            <a:ext cx="6134100" cy="14047472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7" y="3444248"/>
            <a:ext cx="3609975" cy="11258552"/>
          </a:xfrm>
        </p:spPr>
        <p:txBody>
          <a:bodyPr/>
          <a:lstStyle>
            <a:lvl1pPr marL="0" indent="0">
              <a:buNone/>
              <a:defRPr sz="2400"/>
            </a:lvl1pPr>
            <a:lvl2pPr marL="783396" indent="0">
              <a:buNone/>
              <a:defRPr sz="2100"/>
            </a:lvl2pPr>
            <a:lvl3pPr marL="1566793" indent="0">
              <a:buNone/>
              <a:defRPr sz="1700"/>
            </a:lvl3pPr>
            <a:lvl4pPr marL="2350189" indent="0">
              <a:buNone/>
              <a:defRPr sz="1500"/>
            </a:lvl4pPr>
            <a:lvl5pPr marL="3133585" indent="0">
              <a:buNone/>
              <a:defRPr sz="1500"/>
            </a:lvl5pPr>
            <a:lvl6pPr marL="3916981" indent="0">
              <a:buNone/>
              <a:defRPr sz="1500"/>
            </a:lvl6pPr>
            <a:lvl7pPr marL="4700378" indent="0">
              <a:buNone/>
              <a:defRPr sz="1500"/>
            </a:lvl7pPr>
            <a:lvl8pPr marL="5483774" indent="0">
              <a:buNone/>
              <a:defRPr sz="1500"/>
            </a:lvl8pPr>
            <a:lvl9pPr marL="626717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11521442"/>
            <a:ext cx="6583680" cy="136017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1470660"/>
            <a:ext cx="6583680" cy="9875520"/>
          </a:xfrm>
        </p:spPr>
        <p:txBody>
          <a:bodyPr/>
          <a:lstStyle>
            <a:lvl1pPr marL="0" indent="0">
              <a:buNone/>
              <a:defRPr sz="5500"/>
            </a:lvl1pPr>
            <a:lvl2pPr marL="783396" indent="0">
              <a:buNone/>
              <a:defRPr sz="4800"/>
            </a:lvl2pPr>
            <a:lvl3pPr marL="1566793" indent="0">
              <a:buNone/>
              <a:defRPr sz="4100"/>
            </a:lvl3pPr>
            <a:lvl4pPr marL="2350189" indent="0">
              <a:buNone/>
              <a:defRPr sz="3400"/>
            </a:lvl4pPr>
            <a:lvl5pPr marL="3133585" indent="0">
              <a:buNone/>
              <a:defRPr sz="3400"/>
            </a:lvl5pPr>
            <a:lvl6pPr marL="3916981" indent="0">
              <a:buNone/>
              <a:defRPr sz="3400"/>
            </a:lvl6pPr>
            <a:lvl7pPr marL="4700378" indent="0">
              <a:buNone/>
              <a:defRPr sz="3400"/>
            </a:lvl7pPr>
            <a:lvl8pPr marL="5483774" indent="0">
              <a:buNone/>
              <a:defRPr sz="3400"/>
            </a:lvl8pPr>
            <a:lvl9pPr marL="6267170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12881614"/>
            <a:ext cx="6583680" cy="1931669"/>
          </a:xfrm>
        </p:spPr>
        <p:txBody>
          <a:bodyPr/>
          <a:lstStyle>
            <a:lvl1pPr marL="0" indent="0">
              <a:buNone/>
              <a:defRPr sz="2400"/>
            </a:lvl1pPr>
            <a:lvl2pPr marL="783396" indent="0">
              <a:buNone/>
              <a:defRPr sz="2100"/>
            </a:lvl2pPr>
            <a:lvl3pPr marL="1566793" indent="0">
              <a:buNone/>
              <a:defRPr sz="1700"/>
            </a:lvl3pPr>
            <a:lvl4pPr marL="2350189" indent="0">
              <a:buNone/>
              <a:defRPr sz="1500"/>
            </a:lvl4pPr>
            <a:lvl5pPr marL="3133585" indent="0">
              <a:buNone/>
              <a:defRPr sz="1500"/>
            </a:lvl5pPr>
            <a:lvl6pPr marL="3916981" indent="0">
              <a:buNone/>
              <a:defRPr sz="1500"/>
            </a:lvl6pPr>
            <a:lvl7pPr marL="4700378" indent="0">
              <a:buNone/>
              <a:defRPr sz="1500"/>
            </a:lvl7pPr>
            <a:lvl8pPr marL="5483774" indent="0">
              <a:buNone/>
              <a:defRPr sz="1500"/>
            </a:lvl8pPr>
            <a:lvl9pPr marL="626717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0"/>
          </a:xfrm>
          <a:prstGeom prst="rect">
            <a:avLst/>
          </a:prstGeom>
        </p:spPr>
        <p:txBody>
          <a:bodyPr vert="horz" lIns="156678" tIns="78339" rIns="156678" bIns="7833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840493"/>
            <a:ext cx="9875520" cy="10862312"/>
          </a:xfrm>
          <a:prstGeom prst="rect">
            <a:avLst/>
          </a:prstGeom>
        </p:spPr>
        <p:txBody>
          <a:bodyPr vert="horz" lIns="156678" tIns="78339" rIns="156678" bIns="78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15255243"/>
            <a:ext cx="2560320" cy="876300"/>
          </a:xfrm>
          <a:prstGeom prst="rect">
            <a:avLst/>
          </a:prstGeom>
        </p:spPr>
        <p:txBody>
          <a:bodyPr vert="horz" lIns="156678" tIns="78339" rIns="156678" bIns="7833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C036-5D6A-49EA-9E6A-931737E22262}" type="datetimeFigureOut">
              <a:rPr lang="en-US" smtClean="0"/>
              <a:t>07/31/2020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15255243"/>
            <a:ext cx="3474720" cy="876300"/>
          </a:xfrm>
          <a:prstGeom prst="rect">
            <a:avLst/>
          </a:prstGeom>
        </p:spPr>
        <p:txBody>
          <a:bodyPr vert="horz" lIns="156678" tIns="78339" rIns="156678" bIns="7833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15255243"/>
            <a:ext cx="2560320" cy="876300"/>
          </a:xfrm>
          <a:prstGeom prst="rect">
            <a:avLst/>
          </a:prstGeom>
        </p:spPr>
        <p:txBody>
          <a:bodyPr vert="horz" lIns="156678" tIns="78339" rIns="156678" bIns="7833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566793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545" indent="-587545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018" indent="-489622" algn="l" defTabSz="1566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8491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889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5287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8679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2076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5474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8872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396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6793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0189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3585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6981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0378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3774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7170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hyperlink" Target="http://www.xyzclini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6970" r="617" b="8370"/>
          <a:stretch/>
        </p:blipFill>
        <p:spPr>
          <a:xfrm>
            <a:off x="1" y="0"/>
            <a:ext cx="10972799" cy="7851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757" y="3647819"/>
            <a:ext cx="548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</a:p>
          <a:p>
            <a:pPr lvl="0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Tagline]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5386" y="10685961"/>
            <a:ext cx="9123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Text/Facts/Statistics.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xxxxxxxxxxxxxxxxxxxxxxxxxxxxxxxxxxxxxxxxxxxxxxxxxxxxxxxxxxxxxxxxxxxxxxxxxxxxxxxxxxxxxxxxxxxxxxxxxxxxxxxxxxxxxxxxxxxxxxxxxxxxxxxxxxxxxxxxxxxxxxxxxxxxxxxxxxxxxxxxxxxxxxxxxxxxxxxxxxxxxxxxxxxxxxxxxxxxxxxxxxxxxxxxxxxxxxxxxxxxxxxxxxxxxxxxxxxxxxxxxxxxxxxxxxxxxxxxxxxx]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call to action text with preferred contact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method(s). –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587" y="9296400"/>
            <a:ext cx="91230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Positioning Statement. –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6400800" y="9277350"/>
            <a:ext cx="1333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98" y="14287500"/>
            <a:ext cx="3600489" cy="160439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4953000"/>
            <a:ext cx="10972800" cy="4142336"/>
            <a:chOff x="4572000" y="3048000"/>
            <a:chExt cx="4572914" cy="1675544"/>
          </a:xfrm>
        </p:grpSpPr>
        <p:sp>
          <p:nvSpPr>
            <p:cNvPr id="27" name="Flowchart: Manual Input 20"/>
            <p:cNvSpPr/>
            <p:nvPr/>
          </p:nvSpPr>
          <p:spPr>
            <a:xfrm>
              <a:off x="4572000" y="3200400"/>
              <a:ext cx="4572914" cy="152314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2 w 10002"/>
                <a:gd name="connsiteY0" fmla="*/ 5250 h 10151"/>
                <a:gd name="connsiteX1" fmla="*/ 10000 w 10002"/>
                <a:gd name="connsiteY1" fmla="*/ 0 h 10151"/>
                <a:gd name="connsiteX2" fmla="*/ 9993 w 10002"/>
                <a:gd name="connsiteY2" fmla="*/ 8896 h 10151"/>
                <a:gd name="connsiteX3" fmla="*/ 10 w 10002"/>
                <a:gd name="connsiteY3" fmla="*/ 7851 h 10151"/>
                <a:gd name="connsiteX4" fmla="*/ 2 w 10002"/>
                <a:gd name="connsiteY4" fmla="*/ 5250 h 10151"/>
                <a:gd name="connsiteX0" fmla="*/ 6 w 10006"/>
                <a:gd name="connsiteY0" fmla="*/ 5250 h 10151"/>
                <a:gd name="connsiteX1" fmla="*/ 10004 w 10006"/>
                <a:gd name="connsiteY1" fmla="*/ 0 h 10151"/>
                <a:gd name="connsiteX2" fmla="*/ 9997 w 10006"/>
                <a:gd name="connsiteY2" fmla="*/ 8896 h 10151"/>
                <a:gd name="connsiteX3" fmla="*/ 0 w 10006"/>
                <a:gd name="connsiteY3" fmla="*/ 7851 h 10151"/>
                <a:gd name="connsiteX4" fmla="*/ 6 w 10006"/>
                <a:gd name="connsiteY4" fmla="*/ 5250 h 10151"/>
                <a:gd name="connsiteX0" fmla="*/ 6 w 10006"/>
                <a:gd name="connsiteY0" fmla="*/ 5250 h 10142"/>
                <a:gd name="connsiteX1" fmla="*/ 10004 w 10006"/>
                <a:gd name="connsiteY1" fmla="*/ 0 h 10142"/>
                <a:gd name="connsiteX2" fmla="*/ 9997 w 10006"/>
                <a:gd name="connsiteY2" fmla="*/ 8896 h 10142"/>
                <a:gd name="connsiteX3" fmla="*/ 0 w 10006"/>
                <a:gd name="connsiteY3" fmla="*/ 7823 h 10142"/>
                <a:gd name="connsiteX4" fmla="*/ 6 w 10006"/>
                <a:gd name="connsiteY4" fmla="*/ 5250 h 10142"/>
                <a:gd name="connsiteX0" fmla="*/ 2 w 10002"/>
                <a:gd name="connsiteY0" fmla="*/ 5250 h 10138"/>
                <a:gd name="connsiteX1" fmla="*/ 10000 w 10002"/>
                <a:gd name="connsiteY1" fmla="*/ 0 h 10138"/>
                <a:gd name="connsiteX2" fmla="*/ 9993 w 10002"/>
                <a:gd name="connsiteY2" fmla="*/ 8896 h 10138"/>
                <a:gd name="connsiteX3" fmla="*/ 1 w 10002"/>
                <a:gd name="connsiteY3" fmla="*/ 7809 h 10138"/>
                <a:gd name="connsiteX4" fmla="*/ 2 w 10002"/>
                <a:gd name="connsiteY4" fmla="*/ 5250 h 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138">
                  <a:moveTo>
                    <a:pt x="2" y="5250"/>
                  </a:moveTo>
                  <a:cubicBezTo>
                    <a:pt x="6797" y="6956"/>
                    <a:pt x="8199" y="3490"/>
                    <a:pt x="10000" y="0"/>
                  </a:cubicBezTo>
                  <a:cubicBezTo>
                    <a:pt x="9993" y="2965"/>
                    <a:pt x="10014" y="8847"/>
                    <a:pt x="9993" y="8896"/>
                  </a:cubicBezTo>
                  <a:cubicBezTo>
                    <a:pt x="7741" y="11178"/>
                    <a:pt x="2697" y="10019"/>
                    <a:pt x="1" y="7809"/>
                  </a:cubicBezTo>
                  <a:cubicBezTo>
                    <a:pt x="7" y="7852"/>
                    <a:pt x="-4" y="6569"/>
                    <a:pt x="2" y="52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Manual Input 20"/>
            <p:cNvSpPr/>
            <p:nvPr/>
          </p:nvSpPr>
          <p:spPr>
            <a:xfrm>
              <a:off x="4572015" y="3048000"/>
              <a:ext cx="4571986" cy="145371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2 w 9982"/>
                <a:gd name="connsiteY0" fmla="*/ 5410 h 9971"/>
                <a:gd name="connsiteX1" fmla="*/ 9982 w 9982"/>
                <a:gd name="connsiteY1" fmla="*/ 0 h 9971"/>
                <a:gd name="connsiteX2" fmla="*/ 9982 w 9982"/>
                <a:gd name="connsiteY2" fmla="*/ 7600 h 9971"/>
                <a:gd name="connsiteX3" fmla="*/ 1 w 9982"/>
                <a:gd name="connsiteY3" fmla="*/ 8621 h 9971"/>
                <a:gd name="connsiteX4" fmla="*/ 2 w 9982"/>
                <a:gd name="connsiteY4" fmla="*/ 5410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9971">
                  <a:moveTo>
                    <a:pt x="2" y="5410"/>
                  </a:moveTo>
                  <a:cubicBezTo>
                    <a:pt x="6785" y="7168"/>
                    <a:pt x="8184" y="3596"/>
                    <a:pt x="9982" y="0"/>
                  </a:cubicBezTo>
                  <a:lnTo>
                    <a:pt x="9982" y="7600"/>
                  </a:lnTo>
                  <a:cubicBezTo>
                    <a:pt x="8546" y="9821"/>
                    <a:pt x="4522" y="11095"/>
                    <a:pt x="1" y="8621"/>
                  </a:cubicBezTo>
                  <a:cubicBezTo>
                    <a:pt x="7" y="8666"/>
                    <a:pt x="-4" y="6769"/>
                    <a:pt x="2" y="5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9382" y="15374662"/>
            <a:ext cx="63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NeueLT Std Lt Cn" panose="020B0406020202030204" pitchFamily="34" charset="0"/>
              </a:rPr>
              <a:t>This study is funded by </a:t>
            </a:r>
            <a:r>
              <a:rPr lang="en-US" sz="1800" dirty="0" smtClean="0">
                <a:latin typeface="HelveticaNeueLT Std Lt Cn" panose="020B0406020202030204" pitchFamily="34" charset="0"/>
              </a:rPr>
              <a:t>the </a:t>
            </a:r>
            <a:r>
              <a:rPr lang="en-US" sz="1800" dirty="0">
                <a:latin typeface="HelveticaNeueLT Std Lt Cn" panose="020B0406020202030204" pitchFamily="34" charset="0"/>
              </a:rPr>
              <a:t>National Cancer Institute</a:t>
            </a:r>
            <a:r>
              <a:rPr lang="en-US" sz="1800" dirty="0" smtClean="0">
                <a:latin typeface="HelveticaNeueLT Std Lt Cn" panose="020B0406020202030204" pitchFamily="34" charset="0"/>
              </a:rPr>
              <a:t>, National </a:t>
            </a:r>
            <a:r>
              <a:rPr lang="en-US" sz="1800" dirty="0">
                <a:latin typeface="HelveticaNeueLT Std Lt Cn" panose="020B0406020202030204" pitchFamily="34" charset="0"/>
              </a:rPr>
              <a:t>Institutes of Health, U.S. Department of Health and Human </a:t>
            </a:r>
            <a:r>
              <a:rPr lang="en-US" sz="1800" dirty="0" smtClean="0">
                <a:latin typeface="HelveticaNeueLT Std Lt Cn" panose="020B0406020202030204" pitchFamily="34" charset="0"/>
              </a:rPr>
              <a:t>Services.</a:t>
            </a:r>
            <a:endParaRPr lang="en-US" sz="1800" dirty="0">
              <a:latin typeface="HelveticaNeueLT Std Lt Cn" panose="020B04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672" y="7465086"/>
            <a:ext cx="8115299" cy="527609"/>
          </a:xfrm>
          <a:prstGeom prst="rect">
            <a:avLst/>
          </a:prstGeom>
          <a:noFill/>
        </p:spPr>
        <p:txBody>
          <a:bodyPr wrap="square" lIns="156746" tIns="78373" rIns="156746" bIns="78373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or Customize Decorative Transition Graphic]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8401050"/>
            <a:ext cx="10972800" cy="805815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12922" r="335" b="35971"/>
          <a:stretch/>
        </p:blipFill>
        <p:spPr>
          <a:xfrm>
            <a:off x="-19050" y="0"/>
            <a:ext cx="10991850" cy="85534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2340" y="2294046"/>
            <a:ext cx="25951289" cy="71453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50" y="2095500"/>
            <a:ext cx="5091146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comes to cancer come out swinging.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399" y="10511860"/>
            <a:ext cx="9144001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staggering 1.5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cases of cancer are expected to be diagnosed in 2015. You can help to reduce this number by joining any of our clinical trials on cancer prevention.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can you help?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Bring your colleagues, family, and friends to join a cancer prevention trial today!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call toll free at 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1-800-555-1234</a:t>
            </a:r>
            <a:b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follow 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on 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en-US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5387" y="9198499"/>
            <a:ext cx="91230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learn how to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before it starts.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400800" y="9277350"/>
            <a:ext cx="1333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47" y="14382750"/>
            <a:ext cx="3505439" cy="1562043"/>
          </a:xfrm>
          <a:prstGeom prst="rect">
            <a:avLst/>
          </a:prstGeom>
        </p:spPr>
      </p:pic>
      <p:pic>
        <p:nvPicPr>
          <p:cNvPr id="16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05" y="13506450"/>
            <a:ext cx="353531" cy="36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921632"/>
            <a:ext cx="392486" cy="4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1282" y="15374662"/>
            <a:ext cx="63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NeueLT Std Lt Cn" panose="020B0406020202030204" pitchFamily="34" charset="0"/>
              </a:rPr>
              <a:t>This study is funded by </a:t>
            </a:r>
            <a:r>
              <a:rPr lang="en-US" sz="1800" dirty="0" smtClean="0">
                <a:latin typeface="HelveticaNeueLT Std Lt Cn" panose="020B0406020202030204" pitchFamily="34" charset="0"/>
              </a:rPr>
              <a:t>the </a:t>
            </a:r>
            <a:r>
              <a:rPr lang="en-US" sz="1800" dirty="0">
                <a:latin typeface="HelveticaNeueLT Std Lt Cn" panose="020B0406020202030204" pitchFamily="34" charset="0"/>
              </a:rPr>
              <a:t>National Cancer Institute</a:t>
            </a:r>
            <a:r>
              <a:rPr lang="en-US" sz="1800" dirty="0" smtClean="0">
                <a:latin typeface="HelveticaNeueLT Std Lt Cn" panose="020B0406020202030204" pitchFamily="34" charset="0"/>
              </a:rPr>
              <a:t>, National </a:t>
            </a:r>
            <a:r>
              <a:rPr lang="en-US" sz="1800" dirty="0">
                <a:latin typeface="HelveticaNeueLT Std Lt Cn" panose="020B0406020202030204" pitchFamily="34" charset="0"/>
              </a:rPr>
              <a:t>Institutes of Health, U.S. Department of Health and Human </a:t>
            </a:r>
            <a:r>
              <a:rPr lang="en-US" sz="1800" dirty="0" smtClean="0">
                <a:latin typeface="HelveticaNeueLT Std Lt Cn" panose="020B0406020202030204" pitchFamily="34" charset="0"/>
              </a:rPr>
              <a:t>Services.</a:t>
            </a:r>
            <a:endParaRPr lang="en-US" sz="1800" dirty="0">
              <a:latin typeface="HelveticaNeueLT Std Lt Cn" panose="020B04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78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" b="1546"/>
          <a:stretch/>
        </p:blipFill>
        <p:spPr>
          <a:xfrm>
            <a:off x="4362927" y="-1068997"/>
            <a:ext cx="7487792" cy="11156893"/>
          </a:xfrm>
          <a:prstGeom prst="rect">
            <a:avLst/>
          </a:prstGeom>
          <a:effectLst>
            <a:softEdge rad="1219200"/>
          </a:effectLst>
        </p:spPr>
      </p:pic>
      <p:sp>
        <p:nvSpPr>
          <p:cNvPr id="17" name="TextBox 16"/>
          <p:cNvSpPr txBox="1"/>
          <p:nvPr/>
        </p:nvSpPr>
        <p:spPr>
          <a:xfrm>
            <a:off x="731872" y="2870373"/>
            <a:ext cx="6076738" cy="430887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94000"/>
              </a:scheme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endParaRPr lang="en-US" sz="5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2786" y="10786239"/>
            <a:ext cx="9296113" cy="44319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staggering 1.5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cases of cancer are expected to be diagnosed in 2015. You can help to reduce this number by joining any of our clinical trials on cancer prevention.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can you help?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Bring your colleagues, family, and friends to join a cancer prevention trial today!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call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toll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1-800-555-1234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www.xyzClinic.com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follow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03" y="13056407"/>
            <a:ext cx="4023328" cy="17928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5824919"/>
            <a:ext cx="1097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NeueLT Std Lt Cn" panose="020B0406020202030204" pitchFamily="34" charset="0"/>
              </a:rPr>
              <a:t>This study is funded by </a:t>
            </a:r>
            <a:r>
              <a:rPr lang="en-US" sz="1400" dirty="0" smtClean="0">
                <a:latin typeface="HelveticaNeueLT Std Lt Cn" panose="020B0406020202030204" pitchFamily="34" charset="0"/>
              </a:rPr>
              <a:t>the </a:t>
            </a:r>
            <a:r>
              <a:rPr lang="en-US" sz="1400" dirty="0">
                <a:latin typeface="HelveticaNeueLT Std Lt Cn" panose="020B0406020202030204" pitchFamily="34" charset="0"/>
              </a:rPr>
              <a:t>National Cancer Institute</a:t>
            </a:r>
            <a:r>
              <a:rPr lang="en-US" sz="1400" dirty="0" smtClean="0">
                <a:latin typeface="HelveticaNeueLT Std Lt Cn" panose="020B0406020202030204" pitchFamily="34" charset="0"/>
              </a:rPr>
              <a:t>, National </a:t>
            </a:r>
            <a:r>
              <a:rPr lang="en-US" sz="1400" dirty="0">
                <a:latin typeface="HelveticaNeueLT Std Lt Cn" panose="020B0406020202030204" pitchFamily="34" charset="0"/>
              </a:rPr>
              <a:t>Institutes of Health, U.S. Department of Health and Human Services</a:t>
            </a:r>
            <a:r>
              <a:rPr lang="en-US" sz="1400" dirty="0" smtClean="0">
                <a:latin typeface="HelveticaNeueLT Std Lt Cn" panose="020B0406020202030204" pitchFamily="34" charset="0"/>
              </a:rPr>
              <a:t>.</a:t>
            </a:r>
            <a:endParaRPr lang="en-US" sz="1400" dirty="0">
              <a:latin typeface="HelveticaNeueLT Std Lt Cn" panose="020B0406020202030204" pitchFamily="34" charset="0"/>
            </a:endParaRPr>
          </a:p>
          <a:p>
            <a:endParaRPr lang="en-US" sz="1200" dirty="0">
              <a:latin typeface="HelveticaNeueLT Std Lt Cn" panose="020B0406020202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500109">
            <a:off x="-984957" y="7399728"/>
            <a:ext cx="13157476" cy="4321621"/>
            <a:chOff x="-452920" y="2786140"/>
            <a:chExt cx="4359221" cy="1496850"/>
          </a:xfrm>
        </p:grpSpPr>
        <p:sp>
          <p:nvSpPr>
            <p:cNvPr id="29" name="Flowchart: Process 28"/>
            <p:cNvSpPr/>
            <p:nvPr/>
          </p:nvSpPr>
          <p:spPr>
            <a:xfrm rot="467633" flipH="1">
              <a:off x="-394922" y="2786140"/>
              <a:ext cx="4301223" cy="14968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" h="10254">
                  <a:moveTo>
                    <a:pt x="0" y="2135"/>
                  </a:moveTo>
                  <a:cubicBezTo>
                    <a:pt x="4087" y="-4828"/>
                    <a:pt x="7512" y="7843"/>
                    <a:pt x="9941" y="3488"/>
                  </a:cubicBezTo>
                  <a:cubicBezTo>
                    <a:pt x="9948" y="4830"/>
                    <a:pt x="9931" y="8484"/>
                    <a:pt x="9944" y="9896"/>
                  </a:cubicBezTo>
                  <a:cubicBezTo>
                    <a:pt x="6708" y="12715"/>
                    <a:pt x="4307" y="-2242"/>
                    <a:pt x="183" y="4443"/>
                  </a:cubicBezTo>
                  <a:cubicBezTo>
                    <a:pt x="170" y="2637"/>
                    <a:pt x="49" y="2692"/>
                    <a:pt x="0" y="213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8"/>
            <p:cNvSpPr/>
            <p:nvPr/>
          </p:nvSpPr>
          <p:spPr>
            <a:xfrm rot="194242" flipH="1">
              <a:off x="-452920" y="2959449"/>
              <a:ext cx="4341289" cy="130598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  <a:gd name="connsiteX0" fmla="*/ 0 w 10000"/>
                <a:gd name="connsiteY0" fmla="*/ 2082 h 9710"/>
                <a:gd name="connsiteX1" fmla="*/ 9997 w 10000"/>
                <a:gd name="connsiteY1" fmla="*/ 3402 h 9710"/>
                <a:gd name="connsiteX2" fmla="*/ 10000 w 10000"/>
                <a:gd name="connsiteY2" fmla="*/ 9651 h 9710"/>
                <a:gd name="connsiteX3" fmla="*/ 184 w 10000"/>
                <a:gd name="connsiteY3" fmla="*/ 4333 h 9710"/>
                <a:gd name="connsiteX4" fmla="*/ 0 w 10000"/>
                <a:gd name="connsiteY4" fmla="*/ 2082 h 9710"/>
                <a:gd name="connsiteX0" fmla="*/ 0 w 10072"/>
                <a:gd name="connsiteY0" fmla="*/ 2144 h 9222"/>
                <a:gd name="connsiteX1" fmla="*/ 9997 w 10072"/>
                <a:gd name="connsiteY1" fmla="*/ 3504 h 9222"/>
                <a:gd name="connsiteX2" fmla="*/ 10072 w 10072"/>
                <a:gd name="connsiteY2" fmla="*/ 9157 h 9222"/>
                <a:gd name="connsiteX3" fmla="*/ 184 w 10072"/>
                <a:gd name="connsiteY3" fmla="*/ 4462 h 9222"/>
                <a:gd name="connsiteX4" fmla="*/ 0 w 10072"/>
                <a:gd name="connsiteY4" fmla="*/ 2144 h 9222"/>
                <a:gd name="connsiteX0" fmla="*/ 0 w 10000"/>
                <a:gd name="connsiteY0" fmla="*/ 2325 h 10013"/>
                <a:gd name="connsiteX1" fmla="*/ 9926 w 10000"/>
                <a:gd name="connsiteY1" fmla="*/ 3800 h 10013"/>
                <a:gd name="connsiteX2" fmla="*/ 10000 w 10000"/>
                <a:gd name="connsiteY2" fmla="*/ 9930 h 10013"/>
                <a:gd name="connsiteX3" fmla="*/ 183 w 10000"/>
                <a:gd name="connsiteY3" fmla="*/ 4838 h 10013"/>
                <a:gd name="connsiteX4" fmla="*/ 0 w 10000"/>
                <a:gd name="connsiteY4" fmla="*/ 2325 h 10013"/>
                <a:gd name="connsiteX0" fmla="*/ 0 w 10000"/>
                <a:gd name="connsiteY0" fmla="*/ 2325 h 10021"/>
                <a:gd name="connsiteX1" fmla="*/ 9926 w 10000"/>
                <a:gd name="connsiteY1" fmla="*/ 3800 h 10021"/>
                <a:gd name="connsiteX2" fmla="*/ 10000 w 10000"/>
                <a:gd name="connsiteY2" fmla="*/ 9930 h 10021"/>
                <a:gd name="connsiteX3" fmla="*/ 183 w 10000"/>
                <a:gd name="connsiteY3" fmla="*/ 4838 h 10021"/>
                <a:gd name="connsiteX4" fmla="*/ 0 w 10000"/>
                <a:gd name="connsiteY4" fmla="*/ 2325 h 10021"/>
                <a:gd name="connsiteX0" fmla="*/ 0 w 10000"/>
                <a:gd name="connsiteY0" fmla="*/ 2325 h 10137"/>
                <a:gd name="connsiteX1" fmla="*/ 9926 w 10000"/>
                <a:gd name="connsiteY1" fmla="*/ 3800 h 10137"/>
                <a:gd name="connsiteX2" fmla="*/ 10000 w 10000"/>
                <a:gd name="connsiteY2" fmla="*/ 9930 h 10137"/>
                <a:gd name="connsiteX3" fmla="*/ 183 w 10000"/>
                <a:gd name="connsiteY3" fmla="*/ 4838 h 10137"/>
                <a:gd name="connsiteX4" fmla="*/ 0 w 10000"/>
                <a:gd name="connsiteY4" fmla="*/ 2325 h 10137"/>
                <a:gd name="connsiteX0" fmla="*/ 0 w 10021"/>
                <a:gd name="connsiteY0" fmla="*/ 2325 h 9559"/>
                <a:gd name="connsiteX1" fmla="*/ 9926 w 10021"/>
                <a:gd name="connsiteY1" fmla="*/ 3800 h 9559"/>
                <a:gd name="connsiteX2" fmla="*/ 10021 w 10021"/>
                <a:gd name="connsiteY2" fmla="*/ 9341 h 9559"/>
                <a:gd name="connsiteX3" fmla="*/ 183 w 10021"/>
                <a:gd name="connsiteY3" fmla="*/ 4838 h 9559"/>
                <a:gd name="connsiteX4" fmla="*/ 0 w 10021"/>
                <a:gd name="connsiteY4" fmla="*/ 2325 h 9559"/>
                <a:gd name="connsiteX0" fmla="*/ 0 w 10000"/>
                <a:gd name="connsiteY0" fmla="*/ 2625 h 10193"/>
                <a:gd name="connsiteX1" fmla="*/ 9955 w 10000"/>
                <a:gd name="connsiteY1" fmla="*/ 2785 h 10193"/>
                <a:gd name="connsiteX2" fmla="*/ 10000 w 10000"/>
                <a:gd name="connsiteY2" fmla="*/ 9965 h 10193"/>
                <a:gd name="connsiteX3" fmla="*/ 183 w 10000"/>
                <a:gd name="connsiteY3" fmla="*/ 5254 h 10193"/>
                <a:gd name="connsiteX4" fmla="*/ 0 w 10000"/>
                <a:gd name="connsiteY4" fmla="*/ 2625 h 1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93">
                  <a:moveTo>
                    <a:pt x="0" y="2625"/>
                  </a:moveTo>
                  <a:cubicBezTo>
                    <a:pt x="4072" y="-5308"/>
                    <a:pt x="7534" y="7746"/>
                    <a:pt x="9955" y="2785"/>
                  </a:cubicBezTo>
                  <a:cubicBezTo>
                    <a:pt x="9961" y="4313"/>
                    <a:pt x="9987" y="8356"/>
                    <a:pt x="10000" y="9965"/>
                  </a:cubicBezTo>
                  <a:cubicBezTo>
                    <a:pt x="6477" y="11881"/>
                    <a:pt x="4275" y="992"/>
                    <a:pt x="183" y="5254"/>
                  </a:cubicBezTo>
                  <a:cubicBezTo>
                    <a:pt x="170" y="3197"/>
                    <a:pt x="49" y="3259"/>
                    <a:pt x="0" y="26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00925" y="8780731"/>
            <a:ext cx="853375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learn how to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before it starts.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6" y="14375854"/>
            <a:ext cx="353531" cy="36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1" y="14791036"/>
            <a:ext cx="392486" cy="4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431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</TotalTime>
  <Words>289</Words>
  <Application>Microsoft Office PowerPoint</Application>
  <PresentationFormat>Custom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HelveticaNeueLT Std Lt Cn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Ronald</dc:creator>
  <cp:lastModifiedBy>Leslie Mundy</cp:lastModifiedBy>
  <cp:revision>59</cp:revision>
  <cp:lastPrinted>2015-09-09T12:19:30Z</cp:lastPrinted>
  <dcterms:created xsi:type="dcterms:W3CDTF">2015-08-07T15:02:07Z</dcterms:created>
  <dcterms:modified xsi:type="dcterms:W3CDTF">2020-07-31T15:39:45Z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BEEF0070-F3F5-447E-982E-77D5865DF848</vt:lpwstr>
  </property>
  <property fmtid="{D5CDD505-2E9C-101B-9397-08002B2CF9AE}" pid="3" name="ArticulatePath">
    <vt:lpwstr>poster-template-toolkit</vt:lpwstr>
  </property>
</Properties>
</file>