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56" r:id="rId4"/>
  </p:sldIdLst>
  <p:sldSz cx="3657600" cy="7315200"/>
  <p:notesSz cx="7010400" cy="9296400"/>
  <p:custDataLst>
    <p:tags r:id="rId7"/>
  </p:custDataLst>
  <p:defaultTextStyle>
    <a:defPPr>
      <a:defRPr lang="en-US"/>
    </a:defPPr>
    <a:lvl1pPr marL="0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83732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67464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51197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34929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18661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702393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486126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269858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FF"/>
    <a:srgbClr val="F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3198" y="84"/>
      </p:cViewPr>
      <p:guideLst>
        <p:guide orient="horz" pos="2304"/>
        <p:guide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86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86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204C213A-1726-4E2A-A2D4-109D0901B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9599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86" y="0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33663" y="698500"/>
            <a:ext cx="17430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1" y="4416111"/>
            <a:ext cx="5607038" cy="4182419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86" y="8830621"/>
            <a:ext cx="3037413" cy="46418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B3798AE1-1EA3-4420-9A72-ED604E484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561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798AE1-1EA3-4420-9A72-ED604E484633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99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2" y="2272455"/>
            <a:ext cx="3108961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2" y="4145280"/>
            <a:ext cx="2560321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5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0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86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6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A257-0953-4897-B273-0BAB0E09F910}" type="datetime1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0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4917-D8F0-42F3-8951-50BF8C1D6180}" type="datetime1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3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4818" y="313266"/>
            <a:ext cx="131445" cy="66564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10" y="313266"/>
            <a:ext cx="334645" cy="66564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CBFA-87EA-4BB2-A22C-1BC3538143D2}" type="datetime1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6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AB71-A7D7-4D9A-BCD5-FDF4F0AD2B8E}" type="datetime1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1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4700696"/>
            <a:ext cx="3108961" cy="1452880"/>
          </a:xfrm>
        </p:spPr>
        <p:txBody>
          <a:bodyPr anchor="t"/>
          <a:lstStyle>
            <a:lvl1pPr algn="l">
              <a:defRPr sz="6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3100499"/>
            <a:ext cx="3108961" cy="1600199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8373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746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511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349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1866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7023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861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698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F85A3-A6B5-43D3-B75F-B53ED7C166BC}" type="datetime1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8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12" y="1820334"/>
            <a:ext cx="233046" cy="5149426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215" y="1820334"/>
            <a:ext cx="233045" cy="5149426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95CE-3AEB-4EEB-8C40-7C2A7ED2B0A2}" type="datetime1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2" y="292946"/>
            <a:ext cx="329184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1" y="1637454"/>
            <a:ext cx="1616077" cy="682414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1" y="2319868"/>
            <a:ext cx="1616077" cy="4214706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" y="1637454"/>
            <a:ext cx="1616711" cy="682414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" y="2319868"/>
            <a:ext cx="1616711" cy="4214706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1A20-6E7D-422E-9936-4A366FACC3E0}" type="datetime1">
              <a:rPr lang="en-US" smtClean="0"/>
              <a:t>07/31/2020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6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F522-D994-4402-B55D-47EA8A480765}" type="datetime1">
              <a:rPr lang="en-US" smtClean="0"/>
              <a:t>07/31/2020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5C43-3972-42E7-96A7-6D6C81212BE4}" type="datetime1">
              <a:rPr lang="en-US" smtClean="0"/>
              <a:t>07/31/2020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9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3" y="291253"/>
            <a:ext cx="1203325" cy="123952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1" y="291258"/>
            <a:ext cx="2044701" cy="6243321"/>
          </a:xfrm>
        </p:spPr>
        <p:txBody>
          <a:bodyPr/>
          <a:lstStyle>
            <a:lvl1pPr>
              <a:defRPr sz="5500"/>
            </a:lvl1pPr>
            <a:lvl2pPr>
              <a:defRPr sz="48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3" y="1530778"/>
            <a:ext cx="1203325" cy="5003801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4BA14-2CC8-4461-A31B-D9C8A0516675}" type="datetime1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8" y="5120640"/>
            <a:ext cx="2194560" cy="60452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8" y="653627"/>
            <a:ext cx="2194560" cy="4389120"/>
          </a:xfrm>
        </p:spPr>
        <p:txBody>
          <a:bodyPr/>
          <a:lstStyle>
            <a:lvl1pPr marL="0" indent="0">
              <a:buNone/>
              <a:defRPr sz="5500"/>
            </a:lvl1pPr>
            <a:lvl2pPr marL="783732" indent="0">
              <a:buNone/>
              <a:defRPr sz="4800"/>
            </a:lvl2pPr>
            <a:lvl3pPr marL="1567464" indent="0">
              <a:buNone/>
              <a:defRPr sz="4100"/>
            </a:lvl3pPr>
            <a:lvl4pPr marL="2351197" indent="0">
              <a:buNone/>
              <a:defRPr sz="3400"/>
            </a:lvl4pPr>
            <a:lvl5pPr marL="3134929" indent="0">
              <a:buNone/>
              <a:defRPr sz="3400"/>
            </a:lvl5pPr>
            <a:lvl6pPr marL="3918661" indent="0">
              <a:buNone/>
              <a:defRPr sz="3400"/>
            </a:lvl6pPr>
            <a:lvl7pPr marL="4702393" indent="0">
              <a:buNone/>
              <a:defRPr sz="3400"/>
            </a:lvl7pPr>
            <a:lvl8pPr marL="5486126" indent="0">
              <a:buNone/>
              <a:defRPr sz="3400"/>
            </a:lvl8pPr>
            <a:lvl9pPr marL="6269858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8" y="5725161"/>
            <a:ext cx="2194560" cy="858519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6C09-8207-441E-8CF6-ED961EFDE8F9}" type="datetime1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4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2" y="292946"/>
            <a:ext cx="3291841" cy="1219200"/>
          </a:xfrm>
          <a:prstGeom prst="rect">
            <a:avLst/>
          </a:prstGeom>
        </p:spPr>
        <p:txBody>
          <a:bodyPr vert="horz" lIns="156746" tIns="78373" rIns="156746" bIns="7837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2" y="1706880"/>
            <a:ext cx="3291841" cy="4827694"/>
          </a:xfrm>
          <a:prstGeom prst="rect">
            <a:avLst/>
          </a:prstGeom>
        </p:spPr>
        <p:txBody>
          <a:bodyPr vert="horz" lIns="156746" tIns="78373" rIns="156746" bIns="783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6780108"/>
            <a:ext cx="853440" cy="389467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D61B8-7760-4A13-AE20-A336380FBEBF}" type="datetime1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1" y="6780108"/>
            <a:ext cx="1158240" cy="389467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DCP AQuIP Toolkit - Print Ad (Half Page Tall) Template and Sample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6780108"/>
            <a:ext cx="853440" cy="389467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6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567464" rtl="0" eaLnBrk="1" latinLnBrk="0" hangingPunct="1">
        <a:spcBef>
          <a:spcPct val="0"/>
        </a:spcBef>
        <a:buNone/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7799" indent="-587799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273565" indent="-489833" algn="l" defTabSz="1567464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59331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26795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527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94260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77992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61724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3732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7464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51197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34929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18661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02393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86126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858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hyperlink" Target="http://www.xyzclinic.com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www.xyzclini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60"/>
          <a:stretch/>
        </p:blipFill>
        <p:spPr>
          <a:xfrm>
            <a:off x="-16414" y="0"/>
            <a:ext cx="3674015" cy="28194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" y="1233605"/>
            <a:ext cx="2423032" cy="896940"/>
          </a:xfrm>
          <a:prstGeom prst="rect">
            <a:avLst/>
          </a:prstGeom>
          <a:noFill/>
        </p:spPr>
        <p:txBody>
          <a:bodyPr wrap="square" lIns="156746" tIns="78373" rIns="156746" bIns="78373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[Insert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Tagline]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-633347" y="2393359"/>
            <a:ext cx="5515984" cy="1264241"/>
            <a:chOff x="-227448" y="8755744"/>
            <a:chExt cx="13487329" cy="2159645"/>
          </a:xfrm>
        </p:grpSpPr>
        <p:sp>
          <p:nvSpPr>
            <p:cNvPr id="24" name="Flowchart: Process 28"/>
            <p:cNvSpPr/>
            <p:nvPr/>
          </p:nvSpPr>
          <p:spPr>
            <a:xfrm>
              <a:off x="-200505" y="8755744"/>
              <a:ext cx="13460386" cy="1553121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1581">
                  <a:moveTo>
                    <a:pt x="40" y="3305"/>
                  </a:moveTo>
                  <a:cubicBezTo>
                    <a:pt x="2866" y="-6637"/>
                    <a:pt x="8060" y="9417"/>
                    <a:pt x="9999" y="5284"/>
                  </a:cubicBezTo>
                  <a:cubicBezTo>
                    <a:pt x="10006" y="7793"/>
                    <a:pt x="9980" y="8943"/>
                    <a:pt x="9993" y="11581"/>
                  </a:cubicBezTo>
                  <a:cubicBezTo>
                    <a:pt x="8298" y="8555"/>
                    <a:pt x="2732" y="2181"/>
                    <a:pt x="2" y="10521"/>
                  </a:cubicBezTo>
                  <a:cubicBezTo>
                    <a:pt x="-11" y="7147"/>
                    <a:pt x="53" y="6681"/>
                    <a:pt x="40" y="330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owchart: Process 28"/>
            <p:cNvSpPr/>
            <p:nvPr/>
          </p:nvSpPr>
          <p:spPr>
            <a:xfrm>
              <a:off x="-227448" y="9010388"/>
              <a:ext cx="13460374" cy="1905001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1581">
                  <a:moveTo>
                    <a:pt x="40" y="3305"/>
                  </a:moveTo>
                  <a:cubicBezTo>
                    <a:pt x="2866" y="-6637"/>
                    <a:pt x="8060" y="9417"/>
                    <a:pt x="9999" y="5284"/>
                  </a:cubicBezTo>
                  <a:cubicBezTo>
                    <a:pt x="10006" y="7793"/>
                    <a:pt x="9980" y="8943"/>
                    <a:pt x="9993" y="11581"/>
                  </a:cubicBezTo>
                  <a:cubicBezTo>
                    <a:pt x="8298" y="8555"/>
                    <a:pt x="2732" y="2181"/>
                    <a:pt x="2" y="10521"/>
                  </a:cubicBezTo>
                  <a:cubicBezTo>
                    <a:pt x="-11" y="7147"/>
                    <a:pt x="53" y="6681"/>
                    <a:pt x="40" y="3305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00" y="6019800"/>
            <a:ext cx="1630800" cy="72669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20169" y="3833348"/>
            <a:ext cx="30822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Supporting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Text/Facts –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xxxxxxxxxxxxxxxxx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Xxxxxxxxxxxxxxxxxxxxxxxxxxxxxxxxxxxxxxxxxxxxxxxxxxxxxxxxxxxxxxxxxxxxxxxxxxxxxxxxxxxxxxxxxxxxxxxxxxxxxxxxxxxxxxxxxxxxxxxxxxxxxxxxxxxxxxxxxxxxxxxxxxxxxxxxxxxxxxxxxxxxxxxxxxxxxxxxxxxxxxxxxxxxxxxxxxxxxxxxxxxxxxxxxxxxxxxxxxxxxxxxxxxxxxxxxx.]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[Insert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Call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Action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text with preferred contact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method(s)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.]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8837" y="3276600"/>
            <a:ext cx="274319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[Insert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Positioning Text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xxxxxxxxxxxxxxxxxxxxxxxxxx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.]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" y="2743200"/>
            <a:ext cx="3640055" cy="319859"/>
          </a:xfrm>
          <a:prstGeom prst="rect">
            <a:avLst/>
          </a:prstGeom>
          <a:noFill/>
        </p:spPr>
        <p:txBody>
          <a:bodyPr wrap="square" lIns="156746" tIns="78373" rIns="156746" bIns="78373" rtlCol="0">
            <a:spAutoFit/>
          </a:bodyPr>
          <a:lstStyle/>
          <a:p>
            <a:r>
              <a:rPr lang="en-US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or Customize Decorative Transition Graphic]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234" y="6858000"/>
            <a:ext cx="3356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HelveticaNeueLT Std Lt Cn" panose="020B0406020202030204" pitchFamily="34" charset="0"/>
              </a:rPr>
              <a:t>This study is funded by </a:t>
            </a:r>
            <a:r>
              <a:rPr lang="en-US" sz="800" dirty="0" smtClean="0">
                <a:latin typeface="HelveticaNeueLT Std Lt Cn" panose="020B0406020202030204" pitchFamily="34" charset="0"/>
              </a:rPr>
              <a:t>the </a:t>
            </a:r>
            <a:r>
              <a:rPr lang="en-US" sz="800" dirty="0">
                <a:latin typeface="HelveticaNeueLT Std Lt Cn" panose="020B0406020202030204" pitchFamily="34" charset="0"/>
              </a:rPr>
              <a:t>National Cancer Institute</a:t>
            </a:r>
            <a:r>
              <a:rPr lang="en-US" sz="800" dirty="0" smtClean="0">
                <a:latin typeface="HelveticaNeueLT Std Lt Cn" panose="020B0406020202030204" pitchFamily="34" charset="0"/>
              </a:rPr>
              <a:t>, National </a:t>
            </a:r>
            <a:r>
              <a:rPr lang="en-US" sz="800" dirty="0">
                <a:latin typeface="HelveticaNeueLT Std Lt Cn" panose="020B0406020202030204" pitchFamily="34" charset="0"/>
              </a:rPr>
              <a:t>Institutes of Health, U.S. Department of Health and Human Services</a:t>
            </a:r>
            <a:r>
              <a:rPr lang="en-US" sz="800" dirty="0" smtClean="0">
                <a:latin typeface="HelveticaNeueLT Std Lt Cn" panose="020B0406020202030204" pitchFamily="34" charset="0"/>
              </a:rPr>
              <a:t>.</a:t>
            </a:r>
            <a:endParaRPr lang="en-US" sz="800" dirty="0">
              <a:latin typeface="HelveticaNeueLT Std Lt Cn" panose="020B0406020202030204" pitchFamily="34" charset="0"/>
            </a:endParaRPr>
          </a:p>
          <a:p>
            <a:endParaRPr lang="en-US" sz="700" dirty="0">
              <a:latin typeface="HelveticaNeueLT Std Lt Cn" panose="020B0406020202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80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047999"/>
            <a:ext cx="3660656" cy="4267201"/>
          </a:xfrm>
          <a:prstGeom prst="rect">
            <a:avLst/>
          </a:prstGeom>
          <a:solidFill>
            <a:srgbClr val="FFC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5" t="14548" r="6739" b="35885"/>
          <a:stretch/>
        </p:blipFill>
        <p:spPr>
          <a:xfrm>
            <a:off x="1" y="0"/>
            <a:ext cx="3657599" cy="304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1440">
            <a:off x="-3024032" y="-220895"/>
            <a:ext cx="8758794" cy="382962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04800" y="1127373"/>
            <a:ext cx="1295400" cy="161582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US" sz="2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it comes</a:t>
            </a:r>
            <a:br>
              <a:rPr lang="en-US" sz="2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cancer come out swinging.</a:t>
            </a:r>
            <a:endParaRPr lang="en-US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13" y="6019800"/>
            <a:ext cx="1723487" cy="76799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48235" y="4074464"/>
            <a:ext cx="335696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staggering 1.5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new cases of cancer are expected to be diagnosed in 2015. You can help to reduce this number by joining any of our clinical trials on cancer prevention. </a:t>
            </a:r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How can you help?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Bring your colleagues, family, and friends to join a cancer prevention trial today! 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 call toll free at </a:t>
            </a: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1-800-555-1234</a:t>
            </a:r>
            <a:b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spc="-2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000" spc="-2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1000" spc="-2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b="1" spc="-2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www.xyzClinic.com</a:t>
            </a:r>
            <a:r>
              <a:rPr lang="en-US" sz="1000" spc="-2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You can also follow </a:t>
            </a:r>
            <a:r>
              <a:rPr lang="en-US" sz="1000" spc="-2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US" sz="1000" spc="-2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endParaRPr lang="en-U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Facebook.com/</a:t>
            </a:r>
            <a:r>
              <a:rPr lang="en-US" sz="1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r>
              <a:rPr lang="en-US" sz="1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on</a:t>
            </a: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  <a:r>
              <a:rPr lang="en-US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twitter.com/</a:t>
            </a:r>
            <a:r>
              <a:rPr lang="en-US" sz="1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endParaRPr lang="en-US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" y="3577905"/>
            <a:ext cx="366065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your help to learn how to</a:t>
            </a:r>
          </a:p>
          <a:p>
            <a:pPr algn="ctr"/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 cancer before it starts.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234" y="6868924"/>
            <a:ext cx="3356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HelveticaNeueLT Std Lt Cn" panose="020B0406020202030204" pitchFamily="34" charset="0"/>
              </a:rPr>
              <a:t>This study is funded by </a:t>
            </a:r>
            <a:r>
              <a:rPr lang="en-US" sz="800" dirty="0" smtClean="0">
                <a:latin typeface="HelveticaNeueLT Std Lt Cn" panose="020B0406020202030204" pitchFamily="34" charset="0"/>
              </a:rPr>
              <a:t>the </a:t>
            </a:r>
            <a:r>
              <a:rPr lang="en-US" sz="800" dirty="0">
                <a:latin typeface="HelveticaNeueLT Std Lt Cn" panose="020B0406020202030204" pitchFamily="34" charset="0"/>
              </a:rPr>
              <a:t>National Cancer Institute</a:t>
            </a:r>
            <a:r>
              <a:rPr lang="en-US" sz="800" dirty="0" smtClean="0">
                <a:latin typeface="HelveticaNeueLT Std Lt Cn" panose="020B0406020202030204" pitchFamily="34" charset="0"/>
              </a:rPr>
              <a:t>, National </a:t>
            </a:r>
            <a:r>
              <a:rPr lang="en-US" sz="800" dirty="0">
                <a:latin typeface="HelveticaNeueLT Std Lt Cn" panose="020B0406020202030204" pitchFamily="34" charset="0"/>
              </a:rPr>
              <a:t>Institutes of Health, U.S. Department of Health and Human Services</a:t>
            </a:r>
            <a:r>
              <a:rPr lang="en-US" sz="800" dirty="0" smtClean="0">
                <a:latin typeface="HelveticaNeueLT Std Lt Cn" panose="020B0406020202030204" pitchFamily="34" charset="0"/>
              </a:rPr>
              <a:t>.</a:t>
            </a:r>
            <a:endParaRPr lang="en-US" sz="800" dirty="0">
              <a:latin typeface="HelveticaNeueLT Std Lt Cn" panose="020B0406020202030204" pitchFamily="34" charset="0"/>
            </a:endParaRPr>
          </a:p>
          <a:p>
            <a:endParaRPr lang="en-US" sz="700" dirty="0">
              <a:latin typeface="HelveticaNeueLT Std Lt Cn" panose="020B0406020202030204" pitchFamily="34" charset="0"/>
            </a:endParaRPr>
          </a:p>
        </p:txBody>
      </p:sp>
      <p:pic>
        <p:nvPicPr>
          <p:cNvPr id="10" name="Picture 3" descr="ANd9GcTmC5XBNsaKB_B6NorgRMxShpP68mvsbyPlEkQHEr4O5ZBGBV4w8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090" y="5515532"/>
            <a:ext cx="135133" cy="1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ANd9GcTLMjFOO1Y_k5Usyt6e31vwFTisBQMgxuP_2EAf9Ogd-ya5h7cTpQ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44" y="5665803"/>
            <a:ext cx="150023" cy="154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03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" t="12127" b="26545"/>
          <a:stretch/>
        </p:blipFill>
        <p:spPr>
          <a:xfrm>
            <a:off x="0" y="-19049"/>
            <a:ext cx="3657600" cy="3371849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-762000" y="1172715"/>
            <a:ext cx="6781800" cy="3411171"/>
          </a:xfrm>
          <a:prstGeom prst="ellipse">
            <a:avLst/>
          </a:prstGeom>
          <a:solidFill>
            <a:schemeClr val="bg1">
              <a:alpha val="90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8" name="TextBox 37"/>
          <p:cNvSpPr txBox="1"/>
          <p:nvPr/>
        </p:nvSpPr>
        <p:spPr>
          <a:xfrm>
            <a:off x="228600" y="4306431"/>
            <a:ext cx="3200400" cy="210826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staggering 1.5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new cases of cancer are expected to be diagnosed in 2015. You can help to reduce this number by joining any of our clinical trials on cancer prevention. </a:t>
            </a:r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How can you help?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Bring your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colleagues, family, and friends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 join a cancer prevention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trial today! 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more information call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toll</a:t>
            </a:r>
            <a:b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free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1-800-555-1234</a:t>
            </a:r>
            <a:b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www.xyzClinic.com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also follow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Facebook.com/</a:t>
            </a:r>
            <a:r>
              <a:rPr lang="en-US" sz="1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r>
              <a:rPr lang="en-US" sz="1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on</a:t>
            </a: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  <a:r>
              <a:rPr lang="en-US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twitter.com/</a:t>
            </a:r>
            <a:r>
              <a:rPr lang="en-US" sz="1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endParaRPr lang="en-US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901" y="5410200"/>
            <a:ext cx="1384299" cy="61685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8234" y="6781800"/>
            <a:ext cx="33569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HelveticaNeueLT Std Lt Cn" panose="020B0406020202030204" pitchFamily="34" charset="0"/>
              </a:rPr>
              <a:t>This study is funded </a:t>
            </a:r>
            <a:r>
              <a:rPr lang="en-US" sz="800">
                <a:latin typeface="HelveticaNeueLT Std Lt Cn" panose="020B0406020202030204" pitchFamily="34" charset="0"/>
              </a:rPr>
              <a:t>by </a:t>
            </a:r>
            <a:r>
              <a:rPr lang="en-US" sz="800" smtClean="0">
                <a:latin typeface="HelveticaNeueLT Std Lt Cn" panose="020B0406020202030204" pitchFamily="34" charset="0"/>
              </a:rPr>
              <a:t>the </a:t>
            </a:r>
            <a:r>
              <a:rPr lang="en-US" sz="800" dirty="0">
                <a:latin typeface="HelveticaNeueLT Std Lt Cn" panose="020B0406020202030204" pitchFamily="34" charset="0"/>
              </a:rPr>
              <a:t>National Cancer Institute</a:t>
            </a:r>
            <a:r>
              <a:rPr lang="en-US" sz="800" dirty="0" smtClean="0">
                <a:latin typeface="HelveticaNeueLT Std Lt Cn" panose="020B0406020202030204" pitchFamily="34" charset="0"/>
              </a:rPr>
              <a:t>, National </a:t>
            </a:r>
            <a:r>
              <a:rPr lang="en-US" sz="800" dirty="0">
                <a:latin typeface="HelveticaNeueLT Std Lt Cn" panose="020B0406020202030204" pitchFamily="34" charset="0"/>
              </a:rPr>
              <a:t>Institutes of Health, U.S. Department of Health and Human Services</a:t>
            </a:r>
            <a:r>
              <a:rPr lang="en-US" sz="800" dirty="0" smtClean="0">
                <a:latin typeface="HelveticaNeueLT Std Lt Cn" panose="020B0406020202030204" pitchFamily="34" charset="0"/>
              </a:rPr>
              <a:t>.</a:t>
            </a:r>
            <a:endParaRPr lang="en-US" sz="800" dirty="0">
              <a:latin typeface="HelveticaNeueLT Std Lt Cn" panose="020B0406020202030204" pitchFamily="34" charset="0"/>
            </a:endParaRPr>
          </a:p>
          <a:p>
            <a:endParaRPr lang="en-US" sz="700" dirty="0">
              <a:latin typeface="HelveticaNeueLT Std Lt Cn" panose="020B040602020203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 rot="500109">
            <a:off x="-340412" y="2721696"/>
            <a:ext cx="4352395" cy="1322035"/>
            <a:chOff x="-446094" y="2786140"/>
            <a:chExt cx="4352395" cy="1538602"/>
          </a:xfrm>
        </p:grpSpPr>
        <p:sp>
          <p:nvSpPr>
            <p:cNvPr id="14" name="Flowchart: Process 28"/>
            <p:cNvSpPr/>
            <p:nvPr/>
          </p:nvSpPr>
          <p:spPr>
            <a:xfrm rot="467633" flipH="1">
              <a:off x="-394922" y="2786140"/>
              <a:ext cx="4301223" cy="149685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44" h="10254">
                  <a:moveTo>
                    <a:pt x="0" y="2135"/>
                  </a:moveTo>
                  <a:cubicBezTo>
                    <a:pt x="4087" y="-4828"/>
                    <a:pt x="7512" y="7843"/>
                    <a:pt x="9941" y="3488"/>
                  </a:cubicBezTo>
                  <a:cubicBezTo>
                    <a:pt x="9948" y="4830"/>
                    <a:pt x="9931" y="8484"/>
                    <a:pt x="9944" y="9896"/>
                  </a:cubicBezTo>
                  <a:cubicBezTo>
                    <a:pt x="6708" y="12715"/>
                    <a:pt x="4307" y="-2242"/>
                    <a:pt x="183" y="4443"/>
                  </a:cubicBezTo>
                  <a:cubicBezTo>
                    <a:pt x="170" y="2637"/>
                    <a:pt x="49" y="2692"/>
                    <a:pt x="0" y="2135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Process 28"/>
            <p:cNvSpPr/>
            <p:nvPr/>
          </p:nvSpPr>
          <p:spPr>
            <a:xfrm rot="194242" flipH="1">
              <a:off x="-446094" y="2984379"/>
              <a:ext cx="4332192" cy="1340363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  <a:gd name="connsiteX0" fmla="*/ 0 w 10000"/>
                <a:gd name="connsiteY0" fmla="*/ 2082 h 9710"/>
                <a:gd name="connsiteX1" fmla="*/ 9997 w 10000"/>
                <a:gd name="connsiteY1" fmla="*/ 3402 h 9710"/>
                <a:gd name="connsiteX2" fmla="*/ 10000 w 10000"/>
                <a:gd name="connsiteY2" fmla="*/ 9651 h 9710"/>
                <a:gd name="connsiteX3" fmla="*/ 184 w 10000"/>
                <a:gd name="connsiteY3" fmla="*/ 4333 h 9710"/>
                <a:gd name="connsiteX4" fmla="*/ 0 w 10000"/>
                <a:gd name="connsiteY4" fmla="*/ 2082 h 9710"/>
                <a:gd name="connsiteX0" fmla="*/ 0 w 10072"/>
                <a:gd name="connsiteY0" fmla="*/ 2144 h 9222"/>
                <a:gd name="connsiteX1" fmla="*/ 9997 w 10072"/>
                <a:gd name="connsiteY1" fmla="*/ 3504 h 9222"/>
                <a:gd name="connsiteX2" fmla="*/ 10072 w 10072"/>
                <a:gd name="connsiteY2" fmla="*/ 9157 h 9222"/>
                <a:gd name="connsiteX3" fmla="*/ 184 w 10072"/>
                <a:gd name="connsiteY3" fmla="*/ 4462 h 9222"/>
                <a:gd name="connsiteX4" fmla="*/ 0 w 10072"/>
                <a:gd name="connsiteY4" fmla="*/ 2144 h 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72" h="9222">
                  <a:moveTo>
                    <a:pt x="0" y="2144"/>
                  </a:moveTo>
                  <a:cubicBezTo>
                    <a:pt x="4110" y="-4849"/>
                    <a:pt x="7554" y="7877"/>
                    <a:pt x="9997" y="3504"/>
                  </a:cubicBezTo>
                  <a:cubicBezTo>
                    <a:pt x="10004" y="4851"/>
                    <a:pt x="10059" y="7739"/>
                    <a:pt x="10072" y="9157"/>
                  </a:cubicBezTo>
                  <a:cubicBezTo>
                    <a:pt x="6048" y="10226"/>
                    <a:pt x="4331" y="-2251"/>
                    <a:pt x="184" y="4462"/>
                  </a:cubicBezTo>
                  <a:cubicBezTo>
                    <a:pt x="171" y="2649"/>
                    <a:pt x="49" y="2703"/>
                    <a:pt x="0" y="2144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1" y="3760113"/>
            <a:ext cx="366065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your help to learn how to</a:t>
            </a:r>
          </a:p>
          <a:p>
            <a:pPr algn="ctr"/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 cancer before it starts.</a:t>
            </a:r>
            <a:endParaRPr lang="en-US" sz="1400" dirty="0">
              <a:solidFill>
                <a:srgbClr val="00B0F0"/>
              </a:solidFill>
            </a:endParaRPr>
          </a:p>
        </p:txBody>
      </p:sp>
      <p:pic>
        <p:nvPicPr>
          <p:cNvPr id="13" name="Picture 3" descr="ANd9GcTmC5XBNsaKB_B6NorgRMxShpP68mvsbyPlEkQHEr4O5ZBGBV4w8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490" y="6049325"/>
            <a:ext cx="135133" cy="1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ANd9GcTLMjFOO1Y_k5Usyt6e31vwFTisBQMgxuP_2EAf9Ogd-ya5h7cTpQ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44" y="6197560"/>
            <a:ext cx="150023" cy="154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762000" y="2142292"/>
            <a:ext cx="2691531" cy="677108"/>
          </a:xfrm>
          <a:prstGeom prst="rect">
            <a:avLst/>
          </a:prstGeom>
          <a:noFill/>
          <a:effectLst>
            <a:glow>
              <a:schemeClr val="bg1">
                <a:alpha val="71000"/>
              </a:schemeClr>
            </a:glow>
          </a:effectLst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we help all, we</a:t>
            </a:r>
            <a:b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each other.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069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3272</TotalTime>
  <Words>289</Words>
  <Application>Microsoft Office PowerPoint</Application>
  <PresentationFormat>Custom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Morales, Ronald</dc:creator>
  <cp:lastModifiedBy>Leslie Mundy</cp:lastModifiedBy>
  <cp:revision>42</cp:revision>
  <cp:lastPrinted>2015-11-02T17:01:55Z</cp:lastPrinted>
  <dcterms:created xsi:type="dcterms:W3CDTF">2015-08-25T13:19:44Z</dcterms:created>
  <dcterms:modified xsi:type="dcterms:W3CDTF">2020-07-31T15:40:27Z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2EAF1CAB-0C13-41B6-9AB7-CF48484F16EB</vt:lpwstr>
  </property>
  <property fmtid="{D5CDD505-2E9C-101B-9397-08002B2CF9AE}" pid="3" name="ArticulatePath">
    <vt:lpwstr>DCPAQuIPToolkit_PrintAd_HalfPageTall_Template_24Aug2015</vt:lpwstr>
  </property>
</Properties>
</file>